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0"/>
  </p:notesMasterIdLst>
  <p:sldIdLst>
    <p:sldId id="256" r:id="rId5"/>
    <p:sldId id="272" r:id="rId6"/>
    <p:sldId id="273" r:id="rId7"/>
    <p:sldId id="274" r:id="rId8"/>
    <p:sldId id="275" r:id="rId9"/>
    <p:sldId id="292" r:id="rId10"/>
    <p:sldId id="257" r:id="rId11"/>
    <p:sldId id="258" r:id="rId12"/>
    <p:sldId id="259" r:id="rId13"/>
    <p:sldId id="260" r:id="rId14"/>
    <p:sldId id="270" r:id="rId15"/>
    <p:sldId id="262" r:id="rId16"/>
    <p:sldId id="263" r:id="rId17"/>
    <p:sldId id="291" r:id="rId18"/>
    <p:sldId id="282" r:id="rId19"/>
    <p:sldId id="283" r:id="rId20"/>
    <p:sldId id="284" r:id="rId21"/>
    <p:sldId id="277" r:id="rId22"/>
    <p:sldId id="278" r:id="rId23"/>
    <p:sldId id="279" r:id="rId24"/>
    <p:sldId id="280" r:id="rId25"/>
    <p:sldId id="281" r:id="rId26"/>
    <p:sldId id="266" r:id="rId27"/>
    <p:sldId id="267" r:id="rId28"/>
    <p:sldId id="265" r:id="rId29"/>
    <p:sldId id="287" r:id="rId30"/>
    <p:sldId id="268" r:id="rId31"/>
    <p:sldId id="288" r:id="rId32"/>
    <p:sldId id="269" r:id="rId33"/>
    <p:sldId id="289" r:id="rId34"/>
    <p:sldId id="286" r:id="rId35"/>
    <p:sldId id="290" r:id="rId36"/>
    <p:sldId id="285" r:id="rId37"/>
    <p:sldId id="295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8240E-AE1D-4CA0-BA8E-14D9667820A3}" v="94" dt="2022-03-31T20:35:47.889"/>
    <p1510:client id="{1CAE93C8-42DA-45B9-B236-BD2A510FFDE9}" v="155" dt="2022-03-31T20:26:08.574"/>
    <p1510:client id="{3C29FF19-A207-4C84-BBB3-9E8E998176CC}" v="615" dt="2022-04-01T02:35:17.281"/>
    <p1510:client id="{3C946873-5384-4FA4-850E-1E8F5D4A2F0C}" v="1219" dt="2022-04-01T13:53:50.963"/>
    <p1510:client id="{55231F9F-42D7-40AE-A04B-73AAED8E2B82}" v="2" dt="2022-03-31T18:26:05.408"/>
    <p1510:client id="{671AB972-2381-4C81-8CED-2219FFC67D35}" v="1691" vWet="1851" dt="2022-03-31T21:36:19.721"/>
    <p1510:client id="{8C861DCD-347E-4599-87A3-ED29E8176B35}" v="239" dt="2022-03-31T21:01:31.041"/>
    <p1510:client id="{A76CDE46-74BA-497C-8377-92E453C6961D}" v="546" dt="2022-03-31T22:21:59.452"/>
    <p1510:client id="{C4CB3E51-BD10-4E6B-856F-9F785AA8A294}" v="653" dt="2022-04-01T00:43:49.073"/>
    <p1510:client id="{E09A8D02-0F9A-6544-A7E5-6A290F389ECD}" v="704" dt="2022-03-31T21:39:14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13AF65-3EAB-4B1D-875D-FF8157D8ABC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753367E-13EC-41C4-B35C-4AA6CB0AA685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tx1"/>
              </a:solidFill>
            </a:rPr>
            <a:t>Number of iterations</a:t>
          </a:r>
        </a:p>
      </dgm:t>
    </dgm:pt>
    <dgm:pt modelId="{6D2869D9-6266-434F-8CE5-7BE390B034CD}" type="parTrans" cxnId="{0C772A08-159F-4974-823D-4E3C65EE4B21}">
      <dgm:prSet/>
      <dgm:spPr/>
      <dgm:t>
        <a:bodyPr/>
        <a:lstStyle/>
        <a:p>
          <a:endParaRPr lang="en-US"/>
        </a:p>
      </dgm:t>
    </dgm:pt>
    <dgm:pt modelId="{C8117596-9EA3-44A0-B899-FC9E66A7A5B9}" type="sibTrans" cxnId="{0C772A08-159F-4974-823D-4E3C65EE4B21}">
      <dgm:prSet/>
      <dgm:spPr/>
      <dgm:t>
        <a:bodyPr/>
        <a:lstStyle/>
        <a:p>
          <a:endParaRPr lang="en-US"/>
        </a:p>
      </dgm:t>
    </dgm:pt>
    <dgm:pt modelId="{8B77911C-ABB6-407F-8804-D488BBA3C289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tx1"/>
              </a:solidFill>
            </a:rPr>
            <a:t>Number of images</a:t>
          </a:r>
        </a:p>
      </dgm:t>
    </dgm:pt>
    <dgm:pt modelId="{7C412E2D-65BB-43A3-99A0-640CD72C3125}" type="parTrans" cxnId="{3CCE3059-F9CB-49B8-AFDE-C0CA2902F6D0}">
      <dgm:prSet/>
      <dgm:spPr/>
      <dgm:t>
        <a:bodyPr/>
        <a:lstStyle/>
        <a:p>
          <a:endParaRPr lang="en-US"/>
        </a:p>
      </dgm:t>
    </dgm:pt>
    <dgm:pt modelId="{ACE59012-0FD3-451E-905E-DAF4ECECF6DB}" type="sibTrans" cxnId="{3CCE3059-F9CB-49B8-AFDE-C0CA2902F6D0}">
      <dgm:prSet/>
      <dgm:spPr/>
      <dgm:t>
        <a:bodyPr/>
        <a:lstStyle/>
        <a:p>
          <a:endParaRPr lang="en-US"/>
        </a:p>
      </dgm:t>
    </dgm:pt>
    <dgm:pt modelId="{28C5C892-52B2-4F0D-B911-739BCB292DE3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tx1"/>
              </a:solidFill>
            </a:rPr>
            <a:t>Image resolution</a:t>
          </a:r>
        </a:p>
      </dgm:t>
    </dgm:pt>
    <dgm:pt modelId="{E2565D06-0B2A-4F22-AC7D-268D9224E376}" type="parTrans" cxnId="{67446BD4-50F9-4ADF-A7CC-2005F5B966E8}">
      <dgm:prSet/>
      <dgm:spPr/>
      <dgm:t>
        <a:bodyPr/>
        <a:lstStyle/>
        <a:p>
          <a:endParaRPr lang="en-US"/>
        </a:p>
      </dgm:t>
    </dgm:pt>
    <dgm:pt modelId="{799C1D97-CA41-496F-868A-6F3F59CCF783}" type="sibTrans" cxnId="{67446BD4-50F9-4ADF-A7CC-2005F5B966E8}">
      <dgm:prSet/>
      <dgm:spPr/>
      <dgm:t>
        <a:bodyPr/>
        <a:lstStyle/>
        <a:p>
          <a:endParaRPr lang="en-US"/>
        </a:p>
      </dgm:t>
    </dgm:pt>
    <dgm:pt modelId="{D687FAD2-EBE4-4D3F-B8BD-15912F7A09CE}" type="pres">
      <dgm:prSet presAssocID="{EB13AF65-3EAB-4B1D-875D-FF8157D8ABCA}" presName="root" presStyleCnt="0">
        <dgm:presLayoutVars>
          <dgm:dir/>
          <dgm:resizeHandles val="exact"/>
        </dgm:presLayoutVars>
      </dgm:prSet>
      <dgm:spPr/>
    </dgm:pt>
    <dgm:pt modelId="{5C7C0393-7C51-4278-B0A8-0DD09EA5A04D}" type="pres">
      <dgm:prSet presAssocID="{3753367E-13EC-41C4-B35C-4AA6CB0AA685}" presName="compNode" presStyleCnt="0"/>
      <dgm:spPr/>
    </dgm:pt>
    <dgm:pt modelId="{2C4D7E3C-6270-4D07-A522-2D1F9C2953F2}" type="pres">
      <dgm:prSet presAssocID="{3753367E-13EC-41C4-B35C-4AA6CB0AA68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BE6A12F-821E-4F1C-8A2B-D7F601EB1490}" type="pres">
      <dgm:prSet presAssocID="{3753367E-13EC-41C4-B35C-4AA6CB0AA6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7E5BD962-ED09-409A-9FB7-242FD2A2DEFE}" type="pres">
      <dgm:prSet presAssocID="{3753367E-13EC-41C4-B35C-4AA6CB0AA685}" presName="spaceRect" presStyleCnt="0"/>
      <dgm:spPr/>
    </dgm:pt>
    <dgm:pt modelId="{30E8E356-E691-4159-9A1A-202237EF012B}" type="pres">
      <dgm:prSet presAssocID="{3753367E-13EC-41C4-B35C-4AA6CB0AA685}" presName="textRect" presStyleLbl="revTx" presStyleIdx="0" presStyleCnt="3">
        <dgm:presLayoutVars>
          <dgm:chMax val="1"/>
          <dgm:chPref val="1"/>
        </dgm:presLayoutVars>
      </dgm:prSet>
      <dgm:spPr/>
    </dgm:pt>
    <dgm:pt modelId="{AB6103BB-AA0C-4B22-83C4-39E7D9441629}" type="pres">
      <dgm:prSet presAssocID="{C8117596-9EA3-44A0-B899-FC9E66A7A5B9}" presName="sibTrans" presStyleCnt="0"/>
      <dgm:spPr/>
    </dgm:pt>
    <dgm:pt modelId="{B47B9917-D8C9-4389-9C18-844F1521AF9E}" type="pres">
      <dgm:prSet presAssocID="{8B77911C-ABB6-407F-8804-D488BBA3C289}" presName="compNode" presStyleCnt="0"/>
      <dgm:spPr/>
    </dgm:pt>
    <dgm:pt modelId="{035F9C52-F5B5-4C4C-8295-02058746A714}" type="pres">
      <dgm:prSet presAssocID="{8B77911C-ABB6-407F-8804-D488BBA3C28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1E39D63-3368-4A3B-8CC9-84B25F2336A9}" type="pres">
      <dgm:prSet presAssocID="{8B77911C-ABB6-407F-8804-D488BBA3C2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A4265803-BABC-479B-A1DD-70C802136EA9}" type="pres">
      <dgm:prSet presAssocID="{8B77911C-ABB6-407F-8804-D488BBA3C289}" presName="spaceRect" presStyleCnt="0"/>
      <dgm:spPr/>
    </dgm:pt>
    <dgm:pt modelId="{68BE296B-35FC-41A6-806F-3ABEE8014BD0}" type="pres">
      <dgm:prSet presAssocID="{8B77911C-ABB6-407F-8804-D488BBA3C289}" presName="textRect" presStyleLbl="revTx" presStyleIdx="1" presStyleCnt="3">
        <dgm:presLayoutVars>
          <dgm:chMax val="1"/>
          <dgm:chPref val="1"/>
        </dgm:presLayoutVars>
      </dgm:prSet>
      <dgm:spPr/>
    </dgm:pt>
    <dgm:pt modelId="{B2C2D664-DBD2-47C8-84DF-2DB63BE8997E}" type="pres">
      <dgm:prSet presAssocID="{ACE59012-0FD3-451E-905E-DAF4ECECF6DB}" presName="sibTrans" presStyleCnt="0"/>
      <dgm:spPr/>
    </dgm:pt>
    <dgm:pt modelId="{A26DDD57-14E8-45DE-8305-1F9DFA05FA60}" type="pres">
      <dgm:prSet presAssocID="{28C5C892-52B2-4F0D-B911-739BCB292DE3}" presName="compNode" presStyleCnt="0"/>
      <dgm:spPr/>
    </dgm:pt>
    <dgm:pt modelId="{DC1197F5-3590-4B8D-AF9A-39087AF38324}" type="pres">
      <dgm:prSet presAssocID="{28C5C892-52B2-4F0D-B911-739BCB292DE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237381A-34BA-4086-A6FF-63D5F7071047}" type="pres">
      <dgm:prSet presAssocID="{28C5C892-52B2-4F0D-B911-739BCB292D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DE2B0B73-9C8E-4B28-9076-99571A565354}" type="pres">
      <dgm:prSet presAssocID="{28C5C892-52B2-4F0D-B911-739BCB292DE3}" presName="spaceRect" presStyleCnt="0"/>
      <dgm:spPr/>
    </dgm:pt>
    <dgm:pt modelId="{E525E77C-7385-41EE-BE9D-0FA8B3548BAD}" type="pres">
      <dgm:prSet presAssocID="{28C5C892-52B2-4F0D-B911-739BCB292D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772A08-159F-4974-823D-4E3C65EE4B21}" srcId="{EB13AF65-3EAB-4B1D-875D-FF8157D8ABCA}" destId="{3753367E-13EC-41C4-B35C-4AA6CB0AA685}" srcOrd="0" destOrd="0" parTransId="{6D2869D9-6266-434F-8CE5-7BE390B034CD}" sibTransId="{C8117596-9EA3-44A0-B899-FC9E66A7A5B9}"/>
    <dgm:cxn modelId="{D809350D-B3BE-4E73-BFC2-291C392D5A7B}" type="presOf" srcId="{28C5C892-52B2-4F0D-B911-739BCB292DE3}" destId="{E525E77C-7385-41EE-BE9D-0FA8B3548BAD}" srcOrd="0" destOrd="0" presId="urn:microsoft.com/office/officeart/2018/5/layout/IconLeafLabelList"/>
    <dgm:cxn modelId="{2A78C76D-1844-468C-A51B-C2DBBE1E34E3}" type="presOf" srcId="{EB13AF65-3EAB-4B1D-875D-FF8157D8ABCA}" destId="{D687FAD2-EBE4-4D3F-B8BD-15912F7A09CE}" srcOrd="0" destOrd="0" presId="urn:microsoft.com/office/officeart/2018/5/layout/IconLeafLabelList"/>
    <dgm:cxn modelId="{3CCE3059-F9CB-49B8-AFDE-C0CA2902F6D0}" srcId="{EB13AF65-3EAB-4B1D-875D-FF8157D8ABCA}" destId="{8B77911C-ABB6-407F-8804-D488BBA3C289}" srcOrd="1" destOrd="0" parTransId="{7C412E2D-65BB-43A3-99A0-640CD72C3125}" sibTransId="{ACE59012-0FD3-451E-905E-DAF4ECECF6DB}"/>
    <dgm:cxn modelId="{E2DD2692-329C-4797-91EE-A13F4D52629D}" type="presOf" srcId="{3753367E-13EC-41C4-B35C-4AA6CB0AA685}" destId="{30E8E356-E691-4159-9A1A-202237EF012B}" srcOrd="0" destOrd="0" presId="urn:microsoft.com/office/officeart/2018/5/layout/IconLeafLabelList"/>
    <dgm:cxn modelId="{780A02C1-009C-460C-9023-065DAB8DB706}" type="presOf" srcId="{8B77911C-ABB6-407F-8804-D488BBA3C289}" destId="{68BE296B-35FC-41A6-806F-3ABEE8014BD0}" srcOrd="0" destOrd="0" presId="urn:microsoft.com/office/officeart/2018/5/layout/IconLeafLabelList"/>
    <dgm:cxn modelId="{67446BD4-50F9-4ADF-A7CC-2005F5B966E8}" srcId="{EB13AF65-3EAB-4B1D-875D-FF8157D8ABCA}" destId="{28C5C892-52B2-4F0D-B911-739BCB292DE3}" srcOrd="2" destOrd="0" parTransId="{E2565D06-0B2A-4F22-AC7D-268D9224E376}" sibTransId="{799C1D97-CA41-496F-868A-6F3F59CCF783}"/>
    <dgm:cxn modelId="{9F693119-A6D0-43AA-9349-CDD24D7EE79E}" type="presParOf" srcId="{D687FAD2-EBE4-4D3F-B8BD-15912F7A09CE}" destId="{5C7C0393-7C51-4278-B0A8-0DD09EA5A04D}" srcOrd="0" destOrd="0" presId="urn:microsoft.com/office/officeart/2018/5/layout/IconLeafLabelList"/>
    <dgm:cxn modelId="{B1B650E4-31A6-4721-A734-50AB3642A5A1}" type="presParOf" srcId="{5C7C0393-7C51-4278-B0A8-0DD09EA5A04D}" destId="{2C4D7E3C-6270-4D07-A522-2D1F9C2953F2}" srcOrd="0" destOrd="0" presId="urn:microsoft.com/office/officeart/2018/5/layout/IconLeafLabelList"/>
    <dgm:cxn modelId="{AC0564CC-BB32-4B05-B6CD-D65DFB02CDC9}" type="presParOf" srcId="{5C7C0393-7C51-4278-B0A8-0DD09EA5A04D}" destId="{1BE6A12F-821E-4F1C-8A2B-D7F601EB1490}" srcOrd="1" destOrd="0" presId="urn:microsoft.com/office/officeart/2018/5/layout/IconLeafLabelList"/>
    <dgm:cxn modelId="{60F1F3E7-044A-472E-9B6E-454CF55E8E29}" type="presParOf" srcId="{5C7C0393-7C51-4278-B0A8-0DD09EA5A04D}" destId="{7E5BD962-ED09-409A-9FB7-242FD2A2DEFE}" srcOrd="2" destOrd="0" presId="urn:microsoft.com/office/officeart/2018/5/layout/IconLeafLabelList"/>
    <dgm:cxn modelId="{35C65A81-91AC-4B32-8FE1-7DA52AFAA6D1}" type="presParOf" srcId="{5C7C0393-7C51-4278-B0A8-0DD09EA5A04D}" destId="{30E8E356-E691-4159-9A1A-202237EF012B}" srcOrd="3" destOrd="0" presId="urn:microsoft.com/office/officeart/2018/5/layout/IconLeafLabelList"/>
    <dgm:cxn modelId="{E3546AF9-6AB8-499E-9900-D57184F6D689}" type="presParOf" srcId="{D687FAD2-EBE4-4D3F-B8BD-15912F7A09CE}" destId="{AB6103BB-AA0C-4B22-83C4-39E7D9441629}" srcOrd="1" destOrd="0" presId="urn:microsoft.com/office/officeart/2018/5/layout/IconLeafLabelList"/>
    <dgm:cxn modelId="{EFC8DCEC-2C06-4124-A1A7-6A443F2F917E}" type="presParOf" srcId="{D687FAD2-EBE4-4D3F-B8BD-15912F7A09CE}" destId="{B47B9917-D8C9-4389-9C18-844F1521AF9E}" srcOrd="2" destOrd="0" presId="urn:microsoft.com/office/officeart/2018/5/layout/IconLeafLabelList"/>
    <dgm:cxn modelId="{023B4B40-1FFD-4A42-9F42-1B84D486FFA2}" type="presParOf" srcId="{B47B9917-D8C9-4389-9C18-844F1521AF9E}" destId="{035F9C52-F5B5-4C4C-8295-02058746A714}" srcOrd="0" destOrd="0" presId="urn:microsoft.com/office/officeart/2018/5/layout/IconLeafLabelList"/>
    <dgm:cxn modelId="{841BB4F4-AF31-4D01-BB0E-B9943BE8221C}" type="presParOf" srcId="{B47B9917-D8C9-4389-9C18-844F1521AF9E}" destId="{51E39D63-3368-4A3B-8CC9-84B25F2336A9}" srcOrd="1" destOrd="0" presId="urn:microsoft.com/office/officeart/2018/5/layout/IconLeafLabelList"/>
    <dgm:cxn modelId="{0604A02B-62EE-4B79-B3CC-A79026549A65}" type="presParOf" srcId="{B47B9917-D8C9-4389-9C18-844F1521AF9E}" destId="{A4265803-BABC-479B-A1DD-70C802136EA9}" srcOrd="2" destOrd="0" presId="urn:microsoft.com/office/officeart/2018/5/layout/IconLeafLabelList"/>
    <dgm:cxn modelId="{AA128A83-1505-4C60-814A-93A9D56031E6}" type="presParOf" srcId="{B47B9917-D8C9-4389-9C18-844F1521AF9E}" destId="{68BE296B-35FC-41A6-806F-3ABEE8014BD0}" srcOrd="3" destOrd="0" presId="urn:microsoft.com/office/officeart/2018/5/layout/IconLeafLabelList"/>
    <dgm:cxn modelId="{9E8C7CBA-71A0-460C-9E71-252216FF86DE}" type="presParOf" srcId="{D687FAD2-EBE4-4D3F-B8BD-15912F7A09CE}" destId="{B2C2D664-DBD2-47C8-84DF-2DB63BE8997E}" srcOrd="3" destOrd="0" presId="urn:microsoft.com/office/officeart/2018/5/layout/IconLeafLabelList"/>
    <dgm:cxn modelId="{7D9A54AD-1E8F-449C-AC1C-AEB0A7EDF2FF}" type="presParOf" srcId="{D687FAD2-EBE4-4D3F-B8BD-15912F7A09CE}" destId="{A26DDD57-14E8-45DE-8305-1F9DFA05FA60}" srcOrd="4" destOrd="0" presId="urn:microsoft.com/office/officeart/2018/5/layout/IconLeafLabelList"/>
    <dgm:cxn modelId="{D2897F4D-E71D-4F55-97F9-F8826870E647}" type="presParOf" srcId="{A26DDD57-14E8-45DE-8305-1F9DFA05FA60}" destId="{DC1197F5-3590-4B8D-AF9A-39087AF38324}" srcOrd="0" destOrd="0" presId="urn:microsoft.com/office/officeart/2018/5/layout/IconLeafLabelList"/>
    <dgm:cxn modelId="{AEBF6202-6606-4EAB-8517-7A6526CC319F}" type="presParOf" srcId="{A26DDD57-14E8-45DE-8305-1F9DFA05FA60}" destId="{8237381A-34BA-4086-A6FF-63D5F7071047}" srcOrd="1" destOrd="0" presId="urn:microsoft.com/office/officeart/2018/5/layout/IconLeafLabelList"/>
    <dgm:cxn modelId="{2F727AB1-3776-4364-B624-ABB6F29C95C5}" type="presParOf" srcId="{A26DDD57-14E8-45DE-8305-1F9DFA05FA60}" destId="{DE2B0B73-9C8E-4B28-9076-99571A565354}" srcOrd="2" destOrd="0" presId="urn:microsoft.com/office/officeart/2018/5/layout/IconLeafLabelList"/>
    <dgm:cxn modelId="{C0D88471-C515-4AF6-B170-C0BA73187343}" type="presParOf" srcId="{A26DDD57-14E8-45DE-8305-1F9DFA05FA60}" destId="{E525E77C-7385-41EE-BE9D-0FA8B3548BA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32D136-6FEF-4703-865F-FE593F2DF24A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F7B7355-6397-48CB-B0F2-1A2AF9F357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Loss</a:t>
          </a:r>
          <a:endParaRPr lang="en-US"/>
        </a:p>
      </dgm:t>
    </dgm:pt>
    <dgm:pt modelId="{EB7192B7-FF26-4CD1-8A3B-168270720B64}" type="parTrans" cxnId="{1894D4A6-86FB-48D3-8D59-88BCF065194C}">
      <dgm:prSet/>
      <dgm:spPr/>
      <dgm:t>
        <a:bodyPr/>
        <a:lstStyle/>
        <a:p>
          <a:endParaRPr lang="en-US"/>
        </a:p>
      </dgm:t>
    </dgm:pt>
    <dgm:pt modelId="{831402CF-A8D7-48C3-B480-2293C6464340}" type="sibTrans" cxnId="{1894D4A6-86FB-48D3-8D59-88BCF065194C}">
      <dgm:prSet/>
      <dgm:spPr/>
      <dgm:t>
        <a:bodyPr/>
        <a:lstStyle/>
        <a:p>
          <a:endParaRPr lang="en-US"/>
        </a:p>
      </dgm:t>
    </dgm:pt>
    <dgm:pt modelId="{41EFBE1A-B018-40B0-8F5D-48FCD183E2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</a:t>
          </a:r>
          <a:r>
            <a:rPr lang="en-US">
              <a:latin typeface="Century Schoolbook"/>
            </a:rPr>
            <a:t>/Validation</a:t>
          </a:r>
        </a:p>
      </dgm:t>
    </dgm:pt>
    <dgm:pt modelId="{38D5C21A-8825-468C-A758-39B5E8B93C67}" type="parTrans" cxnId="{D2EFAF7B-0A63-44D8-8357-53785B9B04A1}">
      <dgm:prSet/>
      <dgm:spPr/>
      <dgm:t>
        <a:bodyPr/>
        <a:lstStyle/>
        <a:p>
          <a:endParaRPr lang="en-US"/>
        </a:p>
      </dgm:t>
    </dgm:pt>
    <dgm:pt modelId="{D7D39E0C-58BD-4397-A82E-61FF9E01B34B}" type="sibTrans" cxnId="{D2EFAF7B-0A63-44D8-8357-53785B9B04A1}">
      <dgm:prSet/>
      <dgm:spPr/>
      <dgm:t>
        <a:bodyPr/>
        <a:lstStyle/>
        <a:p>
          <a:endParaRPr lang="en-US"/>
        </a:p>
      </dgm:t>
    </dgm:pt>
    <dgm:pt modelId="{A2EA866D-5EB6-4308-84A5-D981AE0057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Training</a:t>
          </a:r>
        </a:p>
      </dgm:t>
    </dgm:pt>
    <dgm:pt modelId="{2B26ADD5-B495-41CC-B03B-82CC6ABFD3A7}" type="parTrans" cxnId="{A473D540-196A-475D-BFDB-38A94031F79C}">
      <dgm:prSet/>
      <dgm:spPr/>
      <dgm:t>
        <a:bodyPr/>
        <a:lstStyle/>
        <a:p>
          <a:endParaRPr lang="en-US"/>
        </a:p>
      </dgm:t>
    </dgm:pt>
    <dgm:pt modelId="{F6172FAA-D4B2-4948-A011-EE3B2C2F0A89}" type="sibTrans" cxnId="{A473D540-196A-475D-BFDB-38A94031F79C}">
      <dgm:prSet/>
      <dgm:spPr/>
      <dgm:t>
        <a:bodyPr/>
        <a:lstStyle/>
        <a:p>
          <a:endParaRPr lang="en-US"/>
        </a:p>
      </dgm:t>
    </dgm:pt>
    <dgm:pt modelId="{D72B2EE8-6501-490A-B2AB-DA33EF4FD12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Accuracy</a:t>
          </a:r>
          <a:endParaRPr lang="en-US"/>
        </a:p>
      </dgm:t>
    </dgm:pt>
    <dgm:pt modelId="{FB15D064-D137-4D8C-9A1D-8473C0920B86}" type="parTrans" cxnId="{E1C89F55-F7C7-46C8-88FE-A04593184ADA}">
      <dgm:prSet/>
      <dgm:spPr/>
      <dgm:t>
        <a:bodyPr/>
        <a:lstStyle/>
        <a:p>
          <a:endParaRPr lang="en-US"/>
        </a:p>
      </dgm:t>
    </dgm:pt>
    <dgm:pt modelId="{AF7F0C47-BD48-4FE7-BA1B-93833D040E87}" type="sibTrans" cxnId="{E1C89F55-F7C7-46C8-88FE-A04593184ADA}">
      <dgm:prSet/>
      <dgm:spPr/>
      <dgm:t>
        <a:bodyPr/>
        <a:lstStyle/>
        <a:p>
          <a:endParaRPr lang="en-US"/>
        </a:p>
      </dgm:t>
    </dgm:pt>
    <dgm:pt modelId="{28AF4D64-E251-4D70-9C4E-922E34A8F0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</a:t>
          </a:r>
          <a:r>
            <a:rPr lang="en-US">
              <a:latin typeface="Century Schoolbook"/>
            </a:rPr>
            <a:t>/Validation</a:t>
          </a:r>
        </a:p>
      </dgm:t>
    </dgm:pt>
    <dgm:pt modelId="{F6CC9EB5-B08D-4A6A-8B52-56B4A2070F1C}" type="parTrans" cxnId="{EA925CC4-5591-45EA-96BC-8FB33DF064DF}">
      <dgm:prSet/>
      <dgm:spPr/>
      <dgm:t>
        <a:bodyPr/>
        <a:lstStyle/>
        <a:p>
          <a:endParaRPr lang="en-US"/>
        </a:p>
      </dgm:t>
    </dgm:pt>
    <dgm:pt modelId="{490FB117-A327-48AE-9958-EEF3C6B4C3BC}" type="sibTrans" cxnId="{EA925CC4-5591-45EA-96BC-8FB33DF064DF}">
      <dgm:prSet/>
      <dgm:spPr/>
      <dgm:t>
        <a:bodyPr/>
        <a:lstStyle/>
        <a:p>
          <a:endParaRPr lang="en-US"/>
        </a:p>
      </dgm:t>
    </dgm:pt>
    <dgm:pt modelId="{E82DA7F9-0A26-4CAA-8616-AE6EFA3363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Training</a:t>
          </a:r>
        </a:p>
      </dgm:t>
    </dgm:pt>
    <dgm:pt modelId="{DC8FE56B-7722-414B-875C-FF0A4A7AD0D7}" type="parTrans" cxnId="{D78EBEB1-140C-454C-B9EE-B52B3000E4CD}">
      <dgm:prSet/>
      <dgm:spPr/>
      <dgm:t>
        <a:bodyPr/>
        <a:lstStyle/>
        <a:p>
          <a:endParaRPr lang="en-US"/>
        </a:p>
      </dgm:t>
    </dgm:pt>
    <dgm:pt modelId="{5459A60A-5135-4C75-BAE6-91B2D47B3960}" type="sibTrans" cxnId="{D78EBEB1-140C-454C-B9EE-B52B3000E4CD}">
      <dgm:prSet/>
      <dgm:spPr/>
      <dgm:t>
        <a:bodyPr/>
        <a:lstStyle/>
        <a:p>
          <a:endParaRPr lang="en-US"/>
        </a:p>
      </dgm:t>
    </dgm:pt>
    <dgm:pt modelId="{A2BA7513-B7DB-4F7B-9352-743608380562}" type="pres">
      <dgm:prSet presAssocID="{A632D136-6FEF-4703-865F-FE593F2DF24A}" presName="root" presStyleCnt="0">
        <dgm:presLayoutVars>
          <dgm:dir/>
          <dgm:resizeHandles val="exact"/>
        </dgm:presLayoutVars>
      </dgm:prSet>
      <dgm:spPr/>
    </dgm:pt>
    <dgm:pt modelId="{24BB5AAE-EDBA-435E-8AB3-DD7952B20987}" type="pres">
      <dgm:prSet presAssocID="{4F7B7355-6397-48CB-B0F2-1A2AF9F35791}" presName="compNode" presStyleCnt="0"/>
      <dgm:spPr/>
    </dgm:pt>
    <dgm:pt modelId="{AF67A402-A21B-4F64-B28E-1A7D8B8AD974}" type="pres">
      <dgm:prSet presAssocID="{4F7B7355-6397-48CB-B0F2-1A2AF9F3579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1829B123-E64D-4025-B412-AC9259DC59CA}" type="pres">
      <dgm:prSet presAssocID="{4F7B7355-6397-48CB-B0F2-1A2AF9F35791}" presName="iconSpace" presStyleCnt="0"/>
      <dgm:spPr/>
    </dgm:pt>
    <dgm:pt modelId="{3AF852D6-4570-4E7F-8A57-C38C3FC17A8F}" type="pres">
      <dgm:prSet presAssocID="{4F7B7355-6397-48CB-B0F2-1A2AF9F35791}" presName="parTx" presStyleLbl="revTx" presStyleIdx="0" presStyleCnt="4">
        <dgm:presLayoutVars>
          <dgm:chMax val="0"/>
          <dgm:chPref val="0"/>
        </dgm:presLayoutVars>
      </dgm:prSet>
      <dgm:spPr/>
    </dgm:pt>
    <dgm:pt modelId="{6B655A6D-CF9D-42F4-9EED-339681284618}" type="pres">
      <dgm:prSet presAssocID="{4F7B7355-6397-48CB-B0F2-1A2AF9F35791}" presName="txSpace" presStyleCnt="0"/>
      <dgm:spPr/>
    </dgm:pt>
    <dgm:pt modelId="{8C8C6958-DCF3-4DB9-9AF1-87860C5DA1B2}" type="pres">
      <dgm:prSet presAssocID="{4F7B7355-6397-48CB-B0F2-1A2AF9F35791}" presName="desTx" presStyleLbl="revTx" presStyleIdx="1" presStyleCnt="4">
        <dgm:presLayoutVars/>
      </dgm:prSet>
      <dgm:spPr/>
    </dgm:pt>
    <dgm:pt modelId="{9BD1B77C-B2E4-480F-A1FE-727F476699CC}" type="pres">
      <dgm:prSet presAssocID="{831402CF-A8D7-48C3-B480-2293C6464340}" presName="sibTrans" presStyleCnt="0"/>
      <dgm:spPr/>
    </dgm:pt>
    <dgm:pt modelId="{48AFD512-7B94-4B00-AB93-592EF7232669}" type="pres">
      <dgm:prSet presAssocID="{D72B2EE8-6501-490A-B2AB-DA33EF4FD12D}" presName="compNode" presStyleCnt="0"/>
      <dgm:spPr/>
    </dgm:pt>
    <dgm:pt modelId="{5DAB4670-D39C-470C-B5A9-EC4F1DC82325}" type="pres">
      <dgm:prSet presAssocID="{D72B2EE8-6501-490A-B2AB-DA33EF4FD12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0492F52-E286-46EA-B088-F0F773D0D11E}" type="pres">
      <dgm:prSet presAssocID="{D72B2EE8-6501-490A-B2AB-DA33EF4FD12D}" presName="iconSpace" presStyleCnt="0"/>
      <dgm:spPr/>
    </dgm:pt>
    <dgm:pt modelId="{10EB7783-EE5D-47E0-8F35-854C0C8C44EA}" type="pres">
      <dgm:prSet presAssocID="{D72B2EE8-6501-490A-B2AB-DA33EF4FD12D}" presName="parTx" presStyleLbl="revTx" presStyleIdx="2" presStyleCnt="4">
        <dgm:presLayoutVars>
          <dgm:chMax val="0"/>
          <dgm:chPref val="0"/>
        </dgm:presLayoutVars>
      </dgm:prSet>
      <dgm:spPr/>
    </dgm:pt>
    <dgm:pt modelId="{8D6A29E7-3D36-49FE-8AEA-D776368FFB93}" type="pres">
      <dgm:prSet presAssocID="{D72B2EE8-6501-490A-B2AB-DA33EF4FD12D}" presName="txSpace" presStyleCnt="0"/>
      <dgm:spPr/>
    </dgm:pt>
    <dgm:pt modelId="{E0815662-A0CA-4BE7-A3F0-0F8DE7B12B1C}" type="pres">
      <dgm:prSet presAssocID="{D72B2EE8-6501-490A-B2AB-DA33EF4FD12D}" presName="desTx" presStyleLbl="revTx" presStyleIdx="3" presStyleCnt="4">
        <dgm:presLayoutVars/>
      </dgm:prSet>
      <dgm:spPr/>
    </dgm:pt>
  </dgm:ptLst>
  <dgm:cxnLst>
    <dgm:cxn modelId="{5DA5BD08-FF7E-48B1-AA54-E848C4BCF339}" type="presOf" srcId="{A632D136-6FEF-4703-865F-FE593F2DF24A}" destId="{A2BA7513-B7DB-4F7B-9352-743608380562}" srcOrd="0" destOrd="0" presId="urn:microsoft.com/office/officeart/2018/5/layout/CenteredIconLabelDescriptionList"/>
    <dgm:cxn modelId="{F5AD2D10-DF91-4AE9-BB77-5B31296B7A8A}" type="presOf" srcId="{41EFBE1A-B018-40B0-8F5D-48FCD183E261}" destId="{8C8C6958-DCF3-4DB9-9AF1-87860C5DA1B2}" srcOrd="0" destOrd="0" presId="urn:microsoft.com/office/officeart/2018/5/layout/CenteredIconLabelDescriptionList"/>
    <dgm:cxn modelId="{C24BE828-C663-4F7C-94BD-50D390BF5025}" type="presOf" srcId="{28AF4D64-E251-4D70-9C4E-922E34A8F08B}" destId="{E0815662-A0CA-4BE7-A3F0-0F8DE7B12B1C}" srcOrd="0" destOrd="0" presId="urn:microsoft.com/office/officeart/2018/5/layout/CenteredIconLabelDescriptionList"/>
    <dgm:cxn modelId="{F02F3738-0E30-4E10-B0CF-93273DE85928}" type="presOf" srcId="{A2EA866D-5EB6-4308-84A5-D981AE00576B}" destId="{8C8C6958-DCF3-4DB9-9AF1-87860C5DA1B2}" srcOrd="0" destOrd="1" presId="urn:microsoft.com/office/officeart/2018/5/layout/CenteredIconLabelDescriptionList"/>
    <dgm:cxn modelId="{A473D540-196A-475D-BFDB-38A94031F79C}" srcId="{4F7B7355-6397-48CB-B0F2-1A2AF9F35791}" destId="{A2EA866D-5EB6-4308-84A5-D981AE00576B}" srcOrd="1" destOrd="0" parTransId="{2B26ADD5-B495-41CC-B03B-82CC6ABFD3A7}" sibTransId="{F6172FAA-D4B2-4948-A011-EE3B2C2F0A89}"/>
    <dgm:cxn modelId="{E1C89F55-F7C7-46C8-88FE-A04593184ADA}" srcId="{A632D136-6FEF-4703-865F-FE593F2DF24A}" destId="{D72B2EE8-6501-490A-B2AB-DA33EF4FD12D}" srcOrd="1" destOrd="0" parTransId="{FB15D064-D137-4D8C-9A1D-8473C0920B86}" sibTransId="{AF7F0C47-BD48-4FE7-BA1B-93833D040E87}"/>
    <dgm:cxn modelId="{D2EFAF7B-0A63-44D8-8357-53785B9B04A1}" srcId="{4F7B7355-6397-48CB-B0F2-1A2AF9F35791}" destId="{41EFBE1A-B018-40B0-8F5D-48FCD183E261}" srcOrd="0" destOrd="0" parTransId="{38D5C21A-8825-468C-A758-39B5E8B93C67}" sibTransId="{D7D39E0C-58BD-4397-A82E-61FF9E01B34B}"/>
    <dgm:cxn modelId="{F0766D80-12E8-414D-9E43-9228946CE7E5}" type="presOf" srcId="{4F7B7355-6397-48CB-B0F2-1A2AF9F35791}" destId="{3AF852D6-4570-4E7F-8A57-C38C3FC17A8F}" srcOrd="0" destOrd="0" presId="urn:microsoft.com/office/officeart/2018/5/layout/CenteredIconLabelDescriptionList"/>
    <dgm:cxn modelId="{1894D4A6-86FB-48D3-8D59-88BCF065194C}" srcId="{A632D136-6FEF-4703-865F-FE593F2DF24A}" destId="{4F7B7355-6397-48CB-B0F2-1A2AF9F35791}" srcOrd="0" destOrd="0" parTransId="{EB7192B7-FF26-4CD1-8A3B-168270720B64}" sibTransId="{831402CF-A8D7-48C3-B480-2293C6464340}"/>
    <dgm:cxn modelId="{D78EBEB1-140C-454C-B9EE-B52B3000E4CD}" srcId="{D72B2EE8-6501-490A-B2AB-DA33EF4FD12D}" destId="{E82DA7F9-0A26-4CAA-8616-AE6EFA336329}" srcOrd="1" destOrd="0" parTransId="{DC8FE56B-7722-414B-875C-FF0A4A7AD0D7}" sibTransId="{5459A60A-5135-4C75-BAE6-91B2D47B3960}"/>
    <dgm:cxn modelId="{EA925CC4-5591-45EA-96BC-8FB33DF064DF}" srcId="{D72B2EE8-6501-490A-B2AB-DA33EF4FD12D}" destId="{28AF4D64-E251-4D70-9C4E-922E34A8F08B}" srcOrd="0" destOrd="0" parTransId="{F6CC9EB5-B08D-4A6A-8B52-56B4A2070F1C}" sibTransId="{490FB117-A327-48AE-9958-EEF3C6B4C3BC}"/>
    <dgm:cxn modelId="{6AADE8E0-65BF-4A55-91DC-C5636B8A9C8E}" type="presOf" srcId="{E82DA7F9-0A26-4CAA-8616-AE6EFA336329}" destId="{E0815662-A0CA-4BE7-A3F0-0F8DE7B12B1C}" srcOrd="0" destOrd="1" presId="urn:microsoft.com/office/officeart/2018/5/layout/CenteredIconLabelDescriptionList"/>
    <dgm:cxn modelId="{2F2AFEF6-E239-453C-91C9-05E63ABB95E7}" type="presOf" srcId="{D72B2EE8-6501-490A-B2AB-DA33EF4FD12D}" destId="{10EB7783-EE5D-47E0-8F35-854C0C8C44EA}" srcOrd="0" destOrd="0" presId="urn:microsoft.com/office/officeart/2018/5/layout/CenteredIconLabelDescriptionList"/>
    <dgm:cxn modelId="{94837327-5607-4180-AD41-F7FDCA13EB1F}" type="presParOf" srcId="{A2BA7513-B7DB-4F7B-9352-743608380562}" destId="{24BB5AAE-EDBA-435E-8AB3-DD7952B20987}" srcOrd="0" destOrd="0" presId="urn:microsoft.com/office/officeart/2018/5/layout/CenteredIconLabelDescriptionList"/>
    <dgm:cxn modelId="{FE242DF1-B04B-43A3-A3F9-90FA7F90F15B}" type="presParOf" srcId="{24BB5AAE-EDBA-435E-8AB3-DD7952B20987}" destId="{AF67A402-A21B-4F64-B28E-1A7D8B8AD974}" srcOrd="0" destOrd="0" presId="urn:microsoft.com/office/officeart/2018/5/layout/CenteredIconLabelDescriptionList"/>
    <dgm:cxn modelId="{22C5EE6B-C44A-49E5-929C-D978344D861A}" type="presParOf" srcId="{24BB5AAE-EDBA-435E-8AB3-DD7952B20987}" destId="{1829B123-E64D-4025-B412-AC9259DC59CA}" srcOrd="1" destOrd="0" presId="urn:microsoft.com/office/officeart/2018/5/layout/CenteredIconLabelDescriptionList"/>
    <dgm:cxn modelId="{29B3B232-C31F-4E35-A9FF-82EC844370AA}" type="presParOf" srcId="{24BB5AAE-EDBA-435E-8AB3-DD7952B20987}" destId="{3AF852D6-4570-4E7F-8A57-C38C3FC17A8F}" srcOrd="2" destOrd="0" presId="urn:microsoft.com/office/officeart/2018/5/layout/CenteredIconLabelDescriptionList"/>
    <dgm:cxn modelId="{0797FF54-4223-43C3-818D-D05B29689BE7}" type="presParOf" srcId="{24BB5AAE-EDBA-435E-8AB3-DD7952B20987}" destId="{6B655A6D-CF9D-42F4-9EED-339681284618}" srcOrd="3" destOrd="0" presId="urn:microsoft.com/office/officeart/2018/5/layout/CenteredIconLabelDescriptionList"/>
    <dgm:cxn modelId="{1BD1D0B1-BCA8-458B-BEA5-0262E88CBCD2}" type="presParOf" srcId="{24BB5AAE-EDBA-435E-8AB3-DD7952B20987}" destId="{8C8C6958-DCF3-4DB9-9AF1-87860C5DA1B2}" srcOrd="4" destOrd="0" presId="urn:microsoft.com/office/officeart/2018/5/layout/CenteredIconLabelDescriptionList"/>
    <dgm:cxn modelId="{7AE3EE24-009B-4B81-BBEA-2C4597459B80}" type="presParOf" srcId="{A2BA7513-B7DB-4F7B-9352-743608380562}" destId="{9BD1B77C-B2E4-480F-A1FE-727F476699CC}" srcOrd="1" destOrd="0" presId="urn:microsoft.com/office/officeart/2018/5/layout/CenteredIconLabelDescriptionList"/>
    <dgm:cxn modelId="{0F893A89-EF4E-47E6-947B-3FD42F4AFE39}" type="presParOf" srcId="{A2BA7513-B7DB-4F7B-9352-743608380562}" destId="{48AFD512-7B94-4B00-AB93-592EF7232669}" srcOrd="2" destOrd="0" presId="urn:microsoft.com/office/officeart/2018/5/layout/CenteredIconLabelDescriptionList"/>
    <dgm:cxn modelId="{74997157-01D7-4860-B6DF-2697678ABE79}" type="presParOf" srcId="{48AFD512-7B94-4B00-AB93-592EF7232669}" destId="{5DAB4670-D39C-470C-B5A9-EC4F1DC82325}" srcOrd="0" destOrd="0" presId="urn:microsoft.com/office/officeart/2018/5/layout/CenteredIconLabelDescriptionList"/>
    <dgm:cxn modelId="{CDEA584E-BDB4-4335-98C9-E21B4EDA274E}" type="presParOf" srcId="{48AFD512-7B94-4B00-AB93-592EF7232669}" destId="{10492F52-E286-46EA-B088-F0F773D0D11E}" srcOrd="1" destOrd="0" presId="urn:microsoft.com/office/officeart/2018/5/layout/CenteredIconLabelDescriptionList"/>
    <dgm:cxn modelId="{8CD4E8C3-B610-43BA-BF57-3A326BEC434D}" type="presParOf" srcId="{48AFD512-7B94-4B00-AB93-592EF7232669}" destId="{10EB7783-EE5D-47E0-8F35-854C0C8C44EA}" srcOrd="2" destOrd="0" presId="urn:microsoft.com/office/officeart/2018/5/layout/CenteredIconLabelDescriptionList"/>
    <dgm:cxn modelId="{8FE6CDEC-000A-4005-A842-A5AAEFD3CE28}" type="presParOf" srcId="{48AFD512-7B94-4B00-AB93-592EF7232669}" destId="{8D6A29E7-3D36-49FE-8AEA-D776368FFB93}" srcOrd="3" destOrd="0" presId="urn:microsoft.com/office/officeart/2018/5/layout/CenteredIconLabelDescriptionList"/>
    <dgm:cxn modelId="{4FBE7137-6F8C-4052-83E0-43C3A6D01680}" type="presParOf" srcId="{48AFD512-7B94-4B00-AB93-592EF7232669}" destId="{E0815662-A0CA-4BE7-A3F0-0F8DE7B12B1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D7E3C-6270-4D07-A522-2D1F9C2953F2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6A12F-821E-4F1C-8A2B-D7F601EB1490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8E356-E691-4159-9A1A-202237EF012B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>
              <a:solidFill>
                <a:schemeClr val="tx1"/>
              </a:solidFill>
            </a:rPr>
            <a:t>Number of iterations</a:t>
          </a:r>
        </a:p>
      </dsp:txBody>
      <dsp:txXfrm>
        <a:off x="75768" y="3053169"/>
        <a:ext cx="3093750" cy="720000"/>
      </dsp:txXfrm>
    </dsp:sp>
    <dsp:sp modelId="{035F9C52-F5B5-4C4C-8295-02058746A71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39D63-3368-4A3B-8CC9-84B25F2336A9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E296B-35FC-41A6-806F-3ABEE8014BD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>
              <a:solidFill>
                <a:schemeClr val="tx1"/>
              </a:solidFill>
            </a:rPr>
            <a:t>Number of images</a:t>
          </a:r>
        </a:p>
      </dsp:txBody>
      <dsp:txXfrm>
        <a:off x="3710925" y="3053169"/>
        <a:ext cx="3093750" cy="720000"/>
      </dsp:txXfrm>
    </dsp:sp>
    <dsp:sp modelId="{DC1197F5-3590-4B8D-AF9A-39087AF38324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7381A-34BA-4086-A6FF-63D5F7071047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5E77C-7385-41EE-BE9D-0FA8B3548BAD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>
              <a:solidFill>
                <a:schemeClr val="tx1"/>
              </a:solidFill>
            </a:rPr>
            <a:t>Image resolution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7A402-A21B-4F64-B28E-1A7D8B8AD974}">
      <dsp:nvSpPr>
        <dsp:cNvPr id="0" name=""/>
        <dsp:cNvSpPr/>
      </dsp:nvSpPr>
      <dsp:spPr>
        <a:xfrm>
          <a:off x="1286440" y="796010"/>
          <a:ext cx="1382062" cy="1382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852D6-4570-4E7F-8A57-C38C3FC17A8F}">
      <dsp:nvSpPr>
        <dsp:cNvPr id="0" name=""/>
        <dsp:cNvSpPr/>
      </dsp:nvSpPr>
      <dsp:spPr>
        <a:xfrm>
          <a:off x="3096" y="2296723"/>
          <a:ext cx="3948750" cy="592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Loss</a:t>
          </a:r>
          <a:endParaRPr lang="en-US" sz="3600" kern="1200"/>
        </a:p>
      </dsp:txBody>
      <dsp:txXfrm>
        <a:off x="3096" y="2296723"/>
        <a:ext cx="3948750" cy="592312"/>
      </dsp:txXfrm>
    </dsp:sp>
    <dsp:sp modelId="{8C8C6958-DCF3-4DB9-9AF1-87860C5DA1B2}">
      <dsp:nvSpPr>
        <dsp:cNvPr id="0" name=""/>
        <dsp:cNvSpPr/>
      </dsp:nvSpPr>
      <dsp:spPr>
        <a:xfrm>
          <a:off x="3096" y="2944222"/>
          <a:ext cx="3948750" cy="611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Testing</a:t>
          </a:r>
          <a:r>
            <a:rPr lang="en-US" sz="1700" kern="1200">
              <a:latin typeface="Century Schoolbook"/>
            </a:rPr>
            <a:t>/Validation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Training</a:t>
          </a:r>
        </a:p>
      </dsp:txBody>
      <dsp:txXfrm>
        <a:off x="3096" y="2944222"/>
        <a:ext cx="3948750" cy="611105"/>
      </dsp:txXfrm>
    </dsp:sp>
    <dsp:sp modelId="{5DAB4670-D39C-470C-B5A9-EC4F1DC82325}">
      <dsp:nvSpPr>
        <dsp:cNvPr id="0" name=""/>
        <dsp:cNvSpPr/>
      </dsp:nvSpPr>
      <dsp:spPr>
        <a:xfrm>
          <a:off x="5926221" y="796010"/>
          <a:ext cx="1382062" cy="1382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B7783-EE5D-47E0-8F35-854C0C8C44EA}">
      <dsp:nvSpPr>
        <dsp:cNvPr id="0" name=""/>
        <dsp:cNvSpPr/>
      </dsp:nvSpPr>
      <dsp:spPr>
        <a:xfrm>
          <a:off x="4642878" y="2296723"/>
          <a:ext cx="3948750" cy="592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Accuracy</a:t>
          </a:r>
          <a:endParaRPr lang="en-US" sz="3600" kern="1200"/>
        </a:p>
      </dsp:txBody>
      <dsp:txXfrm>
        <a:off x="4642878" y="2296723"/>
        <a:ext cx="3948750" cy="592312"/>
      </dsp:txXfrm>
    </dsp:sp>
    <dsp:sp modelId="{E0815662-A0CA-4BE7-A3F0-0F8DE7B12B1C}">
      <dsp:nvSpPr>
        <dsp:cNvPr id="0" name=""/>
        <dsp:cNvSpPr/>
      </dsp:nvSpPr>
      <dsp:spPr>
        <a:xfrm>
          <a:off x="4642878" y="2944222"/>
          <a:ext cx="3948750" cy="611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Testing</a:t>
          </a:r>
          <a:r>
            <a:rPr lang="en-US" sz="1700" kern="1200">
              <a:latin typeface="Century Schoolbook"/>
            </a:rPr>
            <a:t>/Validation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Training</a:t>
          </a:r>
        </a:p>
      </dsp:txBody>
      <dsp:txXfrm>
        <a:off x="4642878" y="2944222"/>
        <a:ext cx="3948750" cy="611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AF386-24FD-420C-B944-0606F524D75C}" type="datetimeFigureOut">
              <a:t>4/1/2022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89E5A-F252-49B0-9746-A234FB25A1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9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/>
              <a:t>300-400 images</a:t>
            </a:r>
          </a:p>
          <a:p>
            <a:pPr marL="171450" indent="-171450">
              <a:buFontTx/>
              <a:buChar char="-"/>
            </a:pPr>
            <a:r>
              <a:rPr lang="en-CA"/>
              <a:t>Need to analyze the number of pixels </a:t>
            </a:r>
          </a:p>
          <a:p>
            <a:pPr marL="171450" indent="-171450">
              <a:buFontTx/>
              <a:buChar char="-"/>
            </a:pPr>
            <a:r>
              <a:rPr lang="en-CA"/>
              <a:t>Using a charging pad for autonomous charging</a:t>
            </a:r>
            <a:endParaRPr lang="en-CA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CA"/>
              <a:t>Using a wet suit</a:t>
            </a:r>
            <a:endParaRPr lang="en-CA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CA">
                <a:cs typeface="Calibri"/>
              </a:rPr>
              <a:t>False positives vs false negatives:</a:t>
            </a:r>
          </a:p>
          <a:p>
            <a:pPr marL="628650" lvl="1" indent="-171450">
              <a:buFontTx/>
              <a:buChar char="-"/>
            </a:pPr>
            <a:r>
              <a:rPr lang="en-CA">
                <a:cs typeface="Calibri"/>
              </a:rPr>
              <a:t>FP = </a:t>
            </a:r>
            <a:r>
              <a:rPr lang="en-US">
                <a:cs typeface="Calibri"/>
              </a:rPr>
              <a:t>algorithm says algae present when no algae present</a:t>
            </a:r>
          </a:p>
          <a:p>
            <a:pPr marL="628650" lvl="1" indent="-171450">
              <a:buFontTx/>
              <a:buChar char="-"/>
            </a:pPr>
            <a:r>
              <a:rPr lang="en-US">
                <a:cs typeface="Calibri"/>
              </a:rPr>
              <a:t>FN = algorithm fails to detect algae present in lake</a:t>
            </a:r>
          </a:p>
          <a:p>
            <a:pPr marL="628650" lvl="1" indent="-171450">
              <a:buFontTx/>
              <a:buChar char="-"/>
            </a:pPr>
            <a:endParaRPr lang="en-US">
              <a:cs typeface="Calibri"/>
            </a:endParaRPr>
          </a:p>
          <a:p>
            <a:pPr marL="628650" lvl="1" indent="-171450">
              <a:buFontTx/>
              <a:buChar char="-"/>
            </a:pPr>
            <a:r>
              <a:rPr lang="en-US">
                <a:cs typeface="Calibri"/>
              </a:rPr>
              <a:t>Consequences of FN more dangerous/dire than those of FP</a:t>
            </a:r>
          </a:p>
          <a:p>
            <a:pPr marL="1085850" lvl="2" indent="-171450">
              <a:buFontTx/>
              <a:buChar char="-"/>
            </a:pPr>
            <a:r>
              <a:rPr lang="en-US">
                <a:cs typeface="Calibri"/>
              </a:rPr>
              <a:t>Therefore we have constrained our algorithm to have a low rate of FN (5%)</a:t>
            </a:r>
          </a:p>
          <a:p>
            <a:pPr marL="628650" lvl="1" indent="-171450">
              <a:buFontTx/>
              <a:buChar char="-"/>
            </a:pPr>
            <a:r>
              <a:rPr lang="en-US">
                <a:cs typeface="Calibri"/>
              </a:rPr>
              <a:t>We were given the equation (shown on slide) relating false positives and false negatives, so we set FN = 0.05 and calculated the corresponding FP rate to be 40%</a:t>
            </a:r>
            <a:endParaRPr lang="en-CA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89E5A-F252-49B0-9746-A234FB25A15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216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/>
              <a:t>Drone autonomous then there is a risk of crashing</a:t>
            </a:r>
          </a:p>
          <a:p>
            <a:pPr marL="171450" indent="-171450">
              <a:buFontTx/>
              <a:buChar char="-"/>
            </a:pPr>
            <a:r>
              <a:rPr lang="en-CA"/>
              <a:t>20 m/s</a:t>
            </a:r>
          </a:p>
          <a:p>
            <a:r>
              <a:rPr lang="en-CA"/>
              <a:t>- </a:t>
            </a:r>
            <a:r>
              <a:rPr lang="en-US"/>
              <a:t>Blooms most commonly occur in late summer and early fall and the drone will operate in such weather conditions.</a:t>
            </a:r>
          </a:p>
          <a:p>
            <a:r>
              <a:rPr lang="en-US"/>
              <a:t>- Rain, misting, or heavy fog forms condensation on the camera, which impacts image quality. </a:t>
            </a:r>
            <a:endParaRPr lang="en-CA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89E5A-F252-49B0-9746-A234FB25A15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733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>
                <a:latin typeface="Century Schoolbook (Body)"/>
              </a:rPr>
              <a:t>122 meters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>
                <a:effectLst/>
                <a:latin typeface="Century Schoolbook (Body)"/>
              </a:rPr>
              <a:t>(at least 5.6 km) and (at least 1.9 km)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>
                <a:latin typeface="Century Schoolbook (Body)"/>
              </a:rPr>
              <a:t>Survey for buildings and powerlines and other obstacles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89E5A-F252-49B0-9746-A234FB25A15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503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At a minimum horizontal distance of 30 meters to avoid noise and privacy concerns</a:t>
            </a:r>
          </a:p>
          <a:p>
            <a:pPr marL="171450" indent="-171450">
              <a:buFontTx/>
              <a:buChar char="-"/>
            </a:pPr>
            <a:r>
              <a:rPr lang="en-CA"/>
              <a:t>Risk of getting information leaked from SIM</a:t>
            </a:r>
          </a:p>
          <a:p>
            <a:pPr marL="171450" indent="-171450">
              <a:buFontTx/>
              <a:buChar char="-"/>
            </a:pPr>
            <a:endParaRPr lang="en-CA"/>
          </a:p>
          <a:p>
            <a:pPr marL="171450" indent="-171450">
              <a:buFontTx/>
              <a:buChar char="-"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89E5A-F252-49B0-9746-A234FB25A15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467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Maybe we can follow this slide with a series of graphs showing how varying each input affected the loss and characterize the loss as under/over/good fit (same for accuracy slide)?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89E5A-F252-49B0-9746-A234FB25A152}" type="slidenum"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05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Maybe we can follow this slide with a series of graphs showing how varying each input affected the loss and characterize the loss as under/over/good fit (same for accuracy slide)?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89E5A-F252-49B0-9746-A234FB25A152}" type="slidenum"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8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16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1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5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4828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5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9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3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9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5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029" y="494300"/>
            <a:ext cx="7924440" cy="3007056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SOURCE WATER MONITORING</a:t>
            </a:r>
            <a:endParaRPr lang="en-US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809" y="3583242"/>
            <a:ext cx="9144000" cy="26120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/>
              </a:rPr>
              <a:t>ENGINEER 2PX3 Team:</a:t>
            </a:r>
            <a:r>
              <a:rPr lang="en-US">
                <a:cs typeface="Calibri"/>
              </a:rPr>
              <a:t> : Water-48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Prepared by: </a:t>
            </a:r>
            <a:r>
              <a:rPr lang="en-US">
                <a:cs typeface="Calibri"/>
              </a:rPr>
              <a:t>Antheus Aldridge, Darshini Coore, Yasmine El Khouly, Wenrui He, Syed Ali Zaidi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B408-DDB2-40AD-BAF6-767AB1BE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Socio-Cultural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D4DB1-2FE4-4E5F-9984-8197E69B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  <a:p>
            <a:r>
              <a:rPr lang="en-US"/>
              <a:t>Flies away from bystanders and residential areas</a:t>
            </a:r>
            <a:endParaRPr lang="en-CA"/>
          </a:p>
          <a:p>
            <a:r>
              <a:rPr lang="en-CA"/>
              <a:t>Privacy and Data Protection</a:t>
            </a:r>
          </a:p>
          <a:p>
            <a:r>
              <a:rPr lang="en-CA"/>
              <a:t>Community Surveying and Acceptance</a:t>
            </a:r>
          </a:p>
          <a:p>
            <a:r>
              <a:rPr lang="en-CA"/>
              <a:t>Protects Safety of People in instance of collision</a:t>
            </a:r>
          </a:p>
        </p:txBody>
      </p:sp>
    </p:spTree>
    <p:extLst>
      <p:ext uri="{BB962C8B-B14F-4D97-AF65-F5344CB8AC3E}">
        <p14:creationId xmlns:p14="http://schemas.microsoft.com/office/powerpoint/2010/main" val="247557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A3332-A4F4-7FAB-09BD-69A495D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293" y="723331"/>
            <a:ext cx="8409414" cy="38759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>
                <a:solidFill>
                  <a:schemeClr val="tx2"/>
                </a:solidFill>
              </a:rPr>
              <a:t>Conflicting Points raised by PERSEID</a:t>
            </a:r>
            <a:endParaRPr lang="en-US" sz="600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547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5F8B-AEC7-4EAE-BDE7-E414F891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altLang="zh-CN"/>
              <a:t>Conflicting Design Choices (Drone)</a:t>
            </a:r>
            <a:endParaRPr lang="zh-CN" altLang="en-US"/>
          </a:p>
        </p:txBody>
      </p:sp>
      <p:sp>
        <p:nvSpPr>
          <p:cNvPr id="6" name="AutoShape 6" descr="Hamilton's hidden depths | TheSpec.com">
            <a:extLst>
              <a:ext uri="{FF2B5EF4-FFF2-40B4-BE49-F238E27FC236}">
                <a16:creationId xmlns:a16="http://schemas.microsoft.com/office/drawing/2014/main" id="{8A6B155A-D2C3-4834-8A29-050DAF79E4FA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61873" y="1933575"/>
            <a:ext cx="5649579" cy="4246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CA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</a:t>
            </a:r>
            <a:r>
              <a:rPr lang="en-CA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ulsing Light on the Drone (Avoid </a:t>
            </a:r>
            <a:r>
              <a:rPr lang="en-US" altLang="zh-CN"/>
              <a:t>Bird Collision)</a:t>
            </a:r>
            <a:r>
              <a:rPr lang="en-CA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vs. Maneuverability </a:t>
            </a:r>
          </a:p>
          <a:p>
            <a:r>
              <a:rPr lang="en-CA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Cage </a:t>
            </a:r>
            <a:r>
              <a:rPr lang="en-CA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(Avoid </a:t>
            </a:r>
            <a:r>
              <a:rPr lang="en-US" altLang="zh-CN"/>
              <a:t>Drone Accident)</a:t>
            </a:r>
            <a:r>
              <a:rPr lang="en-CA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vs. Speed, Maneuverability, Battery life </a:t>
            </a:r>
          </a:p>
          <a:p>
            <a:r>
              <a:rPr lang="en-CA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Noise Pollution (S</a:t>
            </a:r>
            <a:r>
              <a:rPr lang="en-CA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ilent propellers, Brushless motor, and Noise reduction shrouds and Sand </a:t>
            </a:r>
            <a:r>
              <a:rPr lang="en-CA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CA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own the Surface of the Propellers) vs. Speed, Maneuverability, Durability</a:t>
            </a:r>
          </a:p>
          <a:p>
            <a:r>
              <a:rPr lang="en-CA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Wet Suit vs. </a:t>
            </a:r>
            <a:r>
              <a:rPr lang="en-CA" altLang="zh-CN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Speed, Maneuverability, Battery life</a:t>
            </a:r>
          </a:p>
          <a:p>
            <a:r>
              <a:rPr lang="en-US" altLang="zh-CN"/>
              <a:t>Weather vs. Speed, Maneuverability</a:t>
            </a:r>
          </a:p>
          <a:p>
            <a:endParaRPr lang="en-CA" altLang="zh-CN"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CA"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Picture 6" descr="A close-up of an object&#10;&#10;Description automatically generated with low confidence">
            <a:extLst>
              <a:ext uri="{FF2B5EF4-FFF2-40B4-BE49-F238E27FC236}">
                <a16:creationId xmlns:a16="http://schemas.microsoft.com/office/drawing/2014/main" id="{78D5F0E7-7341-4242-A6DE-0B35E7B4E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0" r="43456" b="2"/>
          <a:stretch/>
        </p:blipFill>
        <p:spPr>
          <a:xfrm>
            <a:off x="7449835" y="1933575"/>
            <a:ext cx="3304622" cy="36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5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6A93-DE02-4632-AFF3-AB53FB39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1" y="333194"/>
            <a:ext cx="4954920" cy="1606948"/>
          </a:xfrm>
        </p:spPr>
        <p:txBody>
          <a:bodyPr>
            <a:normAutofit/>
          </a:bodyPr>
          <a:lstStyle/>
          <a:p>
            <a:r>
              <a:rPr lang="en-US" altLang="zh-CN" sz="3400"/>
              <a:t>Conflicting Design Choices (Operations and Algorithm)</a:t>
            </a:r>
            <a:endParaRPr lang="zh-CN" alt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A505-C41E-4AD2-BA29-E44B75B2C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981" y="2109169"/>
            <a:ext cx="4954920" cy="3724805"/>
          </a:xfrm>
        </p:spPr>
        <p:txBody>
          <a:bodyPr>
            <a:noAutofit/>
          </a:bodyPr>
          <a:lstStyle/>
          <a:p>
            <a:r>
              <a:rPr lang="en-US" altLang="zh-CN"/>
              <a:t>Number of Images vs. Storage Capacity/Security (SIM/ SD card) </a:t>
            </a:r>
          </a:p>
          <a:p>
            <a:r>
              <a:rPr lang="en-US" altLang="zh-CN"/>
              <a:t>Number of Images vs. Privacy Concern  </a:t>
            </a:r>
          </a:p>
          <a:p>
            <a:r>
              <a:rPr lang="en-US" altLang="zh-CN"/>
              <a:t>Number of Images vs. Battery Life</a:t>
            </a:r>
          </a:p>
          <a:p>
            <a:r>
              <a:rPr lang="en-US" altLang="zh-CN"/>
              <a:t>Number of Images/Image Resolution vs. Accuracy, processing time</a:t>
            </a:r>
          </a:p>
          <a:p>
            <a:r>
              <a:rPr lang="en-US" altLang="zh-CN"/>
              <a:t>Weather vs. Image Resolution </a:t>
            </a:r>
          </a:p>
          <a:p>
            <a:r>
              <a:rPr lang="en-US" altLang="zh-CN"/>
              <a:t>Speed vs. Image Resolution</a:t>
            </a:r>
          </a:p>
          <a:p>
            <a:r>
              <a:rPr lang="en-US" altLang="zh-CN"/>
              <a:t>Flight Path/Height vs. Privacy Concern </a:t>
            </a:r>
          </a:p>
          <a:p>
            <a:r>
              <a:rPr lang="en-US" altLang="zh-CN"/>
              <a:t>Flight Path vs. Battery Life </a:t>
            </a: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E41FDED-A770-49B4-B26B-0EFFA3C01B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28" y="3761480"/>
            <a:ext cx="3973908" cy="2523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1C323-17A4-42F5-A126-1FC5F1DDE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0" r="-2" b="-2"/>
          <a:stretch/>
        </p:blipFill>
        <p:spPr>
          <a:xfrm>
            <a:off x="6746828" y="933181"/>
            <a:ext cx="3973908" cy="26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9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A3332-A4F4-7FAB-09BD-69A495D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293" y="723331"/>
            <a:ext cx="8409414" cy="38759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>
                <a:solidFill>
                  <a:schemeClr val="tx2"/>
                </a:solidFill>
              </a:rPr>
              <a:t>Design Choices and Decisions</a:t>
            </a:r>
            <a:endParaRPr lang="en-US" sz="600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2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6C51D-6825-4360-8DE0-98A0AB38E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>
                <a:solidFill>
                  <a:srgbClr val="FFFFFF"/>
                </a:solidFill>
              </a:rPr>
              <a:t>Design 1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5E1A4FB8-7280-4347-A726-7C02A3F6E3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68" y="640081"/>
            <a:ext cx="6710946" cy="38252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F0854-8F86-49DA-9DFA-429134E2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>
                <a:solidFill>
                  <a:srgbClr val="FFFFFF"/>
                </a:solidFill>
              </a:rPr>
              <a:t>Design 2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9A03801-475A-44F4-94B2-B0177031E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68" y="640081"/>
            <a:ext cx="6710946" cy="38252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4A859-5525-428E-959F-F1926E128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>
                <a:solidFill>
                  <a:srgbClr val="FFFFFF"/>
                </a:solidFill>
              </a:rPr>
              <a:t>Design 3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Map&#10;&#10;Description automatically generated with medium confidence">
            <a:extLst>
              <a:ext uri="{FF2B5EF4-FFF2-40B4-BE49-F238E27FC236}">
                <a16:creationId xmlns:a16="http://schemas.microsoft.com/office/drawing/2014/main" id="{E97FEB76-10D0-407A-8819-B076F56272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87" y="745371"/>
            <a:ext cx="5982425" cy="33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165D-CDA0-43F7-BE6F-2D51F21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Technical Decision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8F446-AC76-420D-863C-B6FCF55C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717574"/>
            <a:ext cx="5339543" cy="458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9B206-D8D5-4F9B-814F-250A3C419D10}"/>
              </a:ext>
            </a:extLst>
          </p:cNvPr>
          <p:cNvSpPr txBox="1"/>
          <p:nvPr/>
        </p:nvSpPr>
        <p:spPr>
          <a:xfrm>
            <a:off x="7742830" y="3098042"/>
            <a:ext cx="1751463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Design 3 Ranks Highest</a:t>
            </a:r>
          </a:p>
        </p:txBody>
      </p:sp>
    </p:spTree>
    <p:extLst>
      <p:ext uri="{BB962C8B-B14F-4D97-AF65-F5344CB8AC3E}">
        <p14:creationId xmlns:p14="http://schemas.microsoft.com/office/powerpoint/2010/main" val="11753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1C9C-559E-41A4-92E6-B0C82A9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Environmental Performance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AC562-02F3-4775-8DAE-539B8564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549898"/>
            <a:ext cx="5777692" cy="5085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241E9-7C07-4041-BF35-93278D353DE0}"/>
              </a:ext>
            </a:extLst>
          </p:cNvPr>
          <p:cNvSpPr txBox="1"/>
          <p:nvPr/>
        </p:nvSpPr>
        <p:spPr>
          <a:xfrm>
            <a:off x="8055907" y="3248726"/>
            <a:ext cx="1751463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/>
              <a:t>Design 3 Ranks Highest</a:t>
            </a:r>
          </a:p>
        </p:txBody>
      </p:sp>
    </p:spTree>
    <p:extLst>
      <p:ext uri="{BB962C8B-B14F-4D97-AF65-F5344CB8AC3E}">
        <p14:creationId xmlns:p14="http://schemas.microsoft.com/office/powerpoint/2010/main" val="328578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AD81-9FF8-4069-A0B2-5DEC6157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0535"/>
            <a:ext cx="4954920" cy="1606948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338A-A2DB-4C6C-9918-F5F4024F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38374"/>
            <a:ext cx="4954920" cy="4046538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Climate change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more algal blooms</a:t>
            </a:r>
          </a:p>
          <a:p>
            <a:endParaRPr lang="en-US"/>
          </a:p>
          <a:p>
            <a:r>
              <a:rPr lang="en-CA"/>
              <a:t>Cyanobacteria release cyanotoxins</a:t>
            </a:r>
          </a:p>
          <a:p>
            <a:endParaRPr lang="en-CA"/>
          </a:p>
          <a:p>
            <a:r>
              <a:rPr lang="en-US"/>
              <a:t>Important to detect blooms early</a:t>
            </a:r>
            <a:endParaRPr lang="en-CA"/>
          </a:p>
          <a:p>
            <a:endParaRPr lang="en-CA"/>
          </a:p>
          <a:p>
            <a:endParaRPr lang="en-CA"/>
          </a:p>
        </p:txBody>
      </p:sp>
      <p:pic>
        <p:nvPicPr>
          <p:cNvPr id="1028" name="Picture 4" descr="State reps update lake associations on harmful algal blooms | Local |  poststar.com">
            <a:extLst>
              <a:ext uri="{FF2B5EF4-FFF2-40B4-BE49-F238E27FC236}">
                <a16:creationId xmlns:a16="http://schemas.microsoft.com/office/drawing/2014/main" id="{62245F5A-5724-4244-8899-7F54FEE72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126"/>
          <a:stretch/>
        </p:blipFill>
        <p:spPr bwMode="auto">
          <a:xfrm>
            <a:off x="6746828" y="640081"/>
            <a:ext cx="3973908" cy="270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plant&#10;&#10;Description automatically generated">
            <a:extLst>
              <a:ext uri="{FF2B5EF4-FFF2-40B4-BE49-F238E27FC236}">
                <a16:creationId xmlns:a16="http://schemas.microsoft.com/office/drawing/2014/main" id="{50F2C8BD-D750-4E36-B710-74DE028B8A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" r="15469" b="-4"/>
          <a:stretch/>
        </p:blipFill>
        <p:spPr>
          <a:xfrm>
            <a:off x="6746828" y="3509435"/>
            <a:ext cx="3973908" cy="270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8709-D5E7-4FA3-9C6E-45334FE9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Socio-Cultural Performance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2D7E7-C2E5-464E-8591-0BD7AB43F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88" y="1691322"/>
            <a:ext cx="5815792" cy="4657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EFD657-47AD-42FB-8D47-59E87B62A453}"/>
              </a:ext>
            </a:extLst>
          </p:cNvPr>
          <p:cNvSpPr txBox="1"/>
          <p:nvPr/>
        </p:nvSpPr>
        <p:spPr>
          <a:xfrm>
            <a:off x="8055907" y="3248726"/>
            <a:ext cx="1751463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/>
              <a:t>Design 3 Ranks Highest</a:t>
            </a:r>
          </a:p>
        </p:txBody>
      </p:sp>
    </p:spTree>
    <p:extLst>
      <p:ext uri="{BB962C8B-B14F-4D97-AF65-F5344CB8AC3E}">
        <p14:creationId xmlns:p14="http://schemas.microsoft.com/office/powerpoint/2010/main" val="15661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B033-1297-4321-80B3-461D4F49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Regulatory Performance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E6716-7FFE-4B1A-B476-41E1F4905A81}"/>
              </a:ext>
            </a:extLst>
          </p:cNvPr>
          <p:cNvSpPr txBox="1"/>
          <p:nvPr/>
        </p:nvSpPr>
        <p:spPr>
          <a:xfrm>
            <a:off x="7309829" y="2934827"/>
            <a:ext cx="1751463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/>
              <a:t>Design 3 Ranks Highest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8D683-16E8-40F3-8064-59E9AC57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33" y="1747157"/>
            <a:ext cx="5646751" cy="480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7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25AC-BF9D-4B7F-9C7F-0DAB6B7D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Overall Performance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0622D-3E1C-4B01-8967-356B9C6C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88" y="1609641"/>
            <a:ext cx="6079770" cy="4890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C25FEF-4DA0-4AFF-BA5E-825CC3E852B1}"/>
              </a:ext>
            </a:extLst>
          </p:cNvPr>
          <p:cNvSpPr txBox="1"/>
          <p:nvPr/>
        </p:nvSpPr>
        <p:spPr>
          <a:xfrm>
            <a:off x="7933077" y="2724290"/>
            <a:ext cx="175146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/>
              <a:t>Design 3 Ranks Highest Overall </a:t>
            </a:r>
          </a:p>
        </p:txBody>
      </p:sp>
    </p:spTree>
    <p:extLst>
      <p:ext uri="{BB962C8B-B14F-4D97-AF65-F5344CB8AC3E}">
        <p14:creationId xmlns:p14="http://schemas.microsoft.com/office/powerpoint/2010/main" val="289853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A3332-A4F4-7FAB-09BD-69A495D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293" y="723331"/>
            <a:ext cx="8409414" cy="38759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>
                <a:solidFill>
                  <a:schemeClr val="tx2"/>
                </a:solidFill>
              </a:rPr>
              <a:t>Model Validation</a:t>
            </a:r>
            <a:endParaRPr lang="en-US" sz="6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FD891-D8EF-3671-BEDE-3A805993F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1291" y="5595582"/>
            <a:ext cx="8409415" cy="89665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>
                <a:solidFill>
                  <a:schemeClr val="accent2"/>
                </a:solidFill>
              </a:rPr>
              <a:t>Testing and Evaluating the Algorithm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132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B270-2724-2B53-5E8E-B5F61E87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Inputs</a:t>
            </a:r>
            <a:endParaRPr lang="en-US" sz="3600"/>
          </a:p>
        </p:txBody>
      </p:sp>
      <p:graphicFrame>
        <p:nvGraphicFramePr>
          <p:cNvPr id="32" name="Text Placeholder 2">
            <a:extLst>
              <a:ext uri="{FF2B5EF4-FFF2-40B4-BE49-F238E27FC236}">
                <a16:creationId xmlns:a16="http://schemas.microsoft.com/office/drawing/2014/main" id="{17910813-C8BF-7F37-533F-3CB98FB5D9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066948"/>
              </p:ext>
            </p:extLst>
          </p:nvPr>
        </p:nvGraphicFramePr>
        <p:xfrm>
          <a:off x="838200" y="17106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964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BFDE10-1D04-77A1-F658-D4BE386C09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6037" r="-2" b="6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2D507-D2D3-EEB6-F961-A7CD28F4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Quality Checks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3DA3E4F-8BD2-7A13-1197-E392B85A0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740889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574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28142-2B0C-4434-1FB8-738DEF159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1293" y="723331"/>
            <a:ext cx="8409414" cy="3875965"/>
          </a:xfrm>
          <a:noFill/>
        </p:spPr>
        <p:txBody>
          <a:bodyPr anchor="ctr">
            <a:normAutofit/>
          </a:bodyPr>
          <a:lstStyle/>
          <a:p>
            <a:r>
              <a:rPr lang="en-GB" sz="6000" b="1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751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2E52-6B2F-E989-1167-C92E5B11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Number of Iterations</a:t>
            </a:r>
            <a:r>
              <a:rPr lang="en-US">
                <a:cs typeface="Calibri Light"/>
              </a:rPr>
              <a:t> – Training vs Validation</a:t>
            </a:r>
            <a:r>
              <a:rPr lang="en-US" b="1">
                <a:cs typeface="Calibri Light"/>
              </a:rPr>
              <a:t> Loss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5739C898-9A60-4C0E-97E8-D03910741D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1" t="3607" r="-179" b="-3607"/>
          <a:stretch/>
        </p:blipFill>
        <p:spPr bwMode="auto">
          <a:xfrm>
            <a:off x="2732456" y="2027748"/>
            <a:ext cx="3294928" cy="248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B595355F-B4A6-4CD7-9013-C6196B52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0" t="1853"/>
          <a:stretch/>
        </p:blipFill>
        <p:spPr bwMode="auto">
          <a:xfrm>
            <a:off x="5570181" y="2011446"/>
            <a:ext cx="2938694" cy="236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446FB671-EF2A-47C5-81E1-0B899986C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4" t="1721"/>
          <a:stretch/>
        </p:blipFill>
        <p:spPr bwMode="auto">
          <a:xfrm>
            <a:off x="8304785" y="1973429"/>
            <a:ext cx="2938694" cy="236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0CE86697-958C-404B-BD3A-54CE9258B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6" t="2809"/>
          <a:stretch/>
        </p:blipFill>
        <p:spPr bwMode="auto">
          <a:xfrm>
            <a:off x="111320" y="2027747"/>
            <a:ext cx="2738847" cy="231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17B80F-3043-4833-88FF-35FF354451E8}"/>
              </a:ext>
            </a:extLst>
          </p:cNvPr>
          <p:cNvSpPr txBox="1"/>
          <p:nvPr/>
        </p:nvSpPr>
        <p:spPr>
          <a:xfrm>
            <a:off x="481049" y="4675323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50 Iterations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A48EF-ECC9-4C61-A092-1BCCC63A0894}"/>
              </a:ext>
            </a:extLst>
          </p:cNvPr>
          <p:cNvSpPr txBox="1"/>
          <p:nvPr/>
        </p:nvSpPr>
        <p:spPr>
          <a:xfrm>
            <a:off x="3298417" y="4675323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75 Iterations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AD8C2-CFC8-4AD1-BEEB-07E646E077EE}"/>
              </a:ext>
            </a:extLst>
          </p:cNvPr>
          <p:cNvSpPr txBox="1"/>
          <p:nvPr/>
        </p:nvSpPr>
        <p:spPr>
          <a:xfrm>
            <a:off x="5882009" y="4675323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100 Iterations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C79F-8B79-4027-90A1-FDCF579E09BC}"/>
              </a:ext>
            </a:extLst>
          </p:cNvPr>
          <p:cNvSpPr txBox="1"/>
          <p:nvPr/>
        </p:nvSpPr>
        <p:spPr>
          <a:xfrm>
            <a:off x="8688458" y="4675323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200 Iterations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1114B-9993-45CF-AB55-5612ACCFF1B7}"/>
              </a:ext>
            </a:extLst>
          </p:cNvPr>
          <p:cNvSpPr txBox="1"/>
          <p:nvPr/>
        </p:nvSpPr>
        <p:spPr>
          <a:xfrm>
            <a:off x="488762" y="6084556"/>
            <a:ext cx="989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b="1"/>
              <a:t>Increased iterations → Decreased loss</a:t>
            </a:r>
          </a:p>
        </p:txBody>
      </p:sp>
    </p:spTree>
    <p:extLst>
      <p:ext uri="{BB962C8B-B14F-4D97-AF65-F5344CB8AC3E}">
        <p14:creationId xmlns:p14="http://schemas.microsoft.com/office/powerpoint/2010/main" val="229711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2E52-6B2F-E989-1167-C92E5B11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Number of Iterations</a:t>
            </a:r>
            <a:r>
              <a:rPr lang="en-US">
                <a:cs typeface="Calibri Light"/>
              </a:rPr>
              <a:t> – Training vs Validation</a:t>
            </a:r>
            <a:r>
              <a:rPr lang="en-US" b="1">
                <a:cs typeface="Calibri Light"/>
              </a:rPr>
              <a:t> Accuracy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1E6056-7338-4CD5-AECF-330D58708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1939" r="51930" b="-1"/>
          <a:stretch/>
        </p:blipFill>
        <p:spPr bwMode="auto">
          <a:xfrm>
            <a:off x="68570" y="2448231"/>
            <a:ext cx="2717265" cy="25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6423F9-9642-47C5-B251-50FA86461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" t="3922" r="55290"/>
          <a:stretch/>
        </p:blipFill>
        <p:spPr bwMode="auto">
          <a:xfrm>
            <a:off x="2785835" y="2448231"/>
            <a:ext cx="2833689" cy="25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E22188-EDBB-421B-B6FB-C69E964B15C6}"/>
              </a:ext>
            </a:extLst>
          </p:cNvPr>
          <p:cNvSpPr txBox="1"/>
          <p:nvPr/>
        </p:nvSpPr>
        <p:spPr>
          <a:xfrm>
            <a:off x="881682" y="5247644"/>
            <a:ext cx="154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/>
              <a:t>50 iterations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A7922-39DA-4FB9-AA37-B99001CB8DF6}"/>
              </a:ext>
            </a:extLst>
          </p:cNvPr>
          <p:cNvSpPr txBox="1"/>
          <p:nvPr/>
        </p:nvSpPr>
        <p:spPr>
          <a:xfrm>
            <a:off x="3657196" y="5254708"/>
            <a:ext cx="154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/>
              <a:t>75 iterations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AAAC962-2F93-4178-91FA-DA05FB7A9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634" r="54044"/>
          <a:stretch/>
        </p:blipFill>
        <p:spPr bwMode="auto">
          <a:xfrm>
            <a:off x="5626208" y="2448231"/>
            <a:ext cx="2717265" cy="255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3B9222-CA40-430B-9CCF-D53439A4ADAD}"/>
              </a:ext>
            </a:extLst>
          </p:cNvPr>
          <p:cNvSpPr txBox="1"/>
          <p:nvPr/>
        </p:nvSpPr>
        <p:spPr>
          <a:xfrm>
            <a:off x="6108192" y="5254708"/>
            <a:ext cx="170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/>
              <a:t>100 iterations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70CD989-1EB6-4374-8BD9-53777C326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305" r="54294"/>
          <a:stretch/>
        </p:blipFill>
        <p:spPr bwMode="auto">
          <a:xfrm>
            <a:off x="8496954" y="2448231"/>
            <a:ext cx="2717266" cy="26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3A9889-4796-41F2-86DE-6BCEAF56A901}"/>
              </a:ext>
            </a:extLst>
          </p:cNvPr>
          <p:cNvSpPr txBox="1"/>
          <p:nvPr/>
        </p:nvSpPr>
        <p:spPr>
          <a:xfrm>
            <a:off x="9075208" y="5254708"/>
            <a:ext cx="170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/>
              <a:t>200 iterations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96862-B0E1-4E24-8A55-D3C25A43D16F}"/>
              </a:ext>
            </a:extLst>
          </p:cNvPr>
          <p:cNvSpPr txBox="1"/>
          <p:nvPr/>
        </p:nvSpPr>
        <p:spPr>
          <a:xfrm>
            <a:off x="488762" y="6084556"/>
            <a:ext cx="989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b="1"/>
              <a:t>Increased iterations → Increased accuracy</a:t>
            </a:r>
          </a:p>
        </p:txBody>
      </p:sp>
    </p:spTree>
    <p:extLst>
      <p:ext uri="{BB962C8B-B14F-4D97-AF65-F5344CB8AC3E}">
        <p14:creationId xmlns:p14="http://schemas.microsoft.com/office/powerpoint/2010/main" val="181534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07C8-D183-248F-DD0A-A9985834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921" y="328285"/>
            <a:ext cx="9692640" cy="1775266"/>
          </a:xfrm>
        </p:spPr>
        <p:txBody>
          <a:bodyPr/>
          <a:lstStyle/>
          <a:p>
            <a:r>
              <a:rPr lang="en-US" b="1">
                <a:cs typeface="Calibri Light"/>
              </a:rPr>
              <a:t>Number of Images</a:t>
            </a:r>
            <a:r>
              <a:rPr lang="en-US">
                <a:ea typeface="+mj-lt"/>
                <a:cs typeface="+mj-lt"/>
              </a:rPr>
              <a:t>  – Training vs Validation</a:t>
            </a:r>
            <a:r>
              <a:rPr lang="en-US" b="1">
                <a:ea typeface="+mj-lt"/>
                <a:cs typeface="+mj-lt"/>
              </a:rPr>
              <a:t> Loss</a:t>
            </a:r>
            <a:endParaRPr lang="en-US">
              <a:ea typeface="+mj-lt"/>
              <a:cs typeface="+mj-lt"/>
            </a:endParaRPr>
          </a:p>
          <a:p>
            <a:endParaRPr lang="en-US" b="1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C8C49-A97D-48A3-8BDC-B66D85C2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39" y="1928088"/>
            <a:ext cx="4064209" cy="3949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1C1F3-F973-4C9B-9396-C7870FE6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8" y="1928088"/>
            <a:ext cx="4140413" cy="3924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081B88-D870-4C39-AB41-1A4498570237}"/>
              </a:ext>
            </a:extLst>
          </p:cNvPr>
          <p:cNvSpPr txBox="1"/>
          <p:nvPr/>
        </p:nvSpPr>
        <p:spPr>
          <a:xfrm>
            <a:off x="2306874" y="1575588"/>
            <a:ext cx="107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/>
              <a:t>Original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FFF66-C931-4063-BEB9-D6F5899044F2}"/>
              </a:ext>
            </a:extLst>
          </p:cNvPr>
          <p:cNvSpPr txBox="1"/>
          <p:nvPr/>
        </p:nvSpPr>
        <p:spPr>
          <a:xfrm>
            <a:off x="6647816" y="1558756"/>
            <a:ext cx="27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/>
              <a:t>Decreased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1FAA6-8CDA-4C36-934F-98665CB6A2F2}"/>
              </a:ext>
            </a:extLst>
          </p:cNvPr>
          <p:cNvSpPr txBox="1"/>
          <p:nvPr/>
        </p:nvSpPr>
        <p:spPr>
          <a:xfrm>
            <a:off x="641162" y="6236956"/>
            <a:ext cx="989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b="1"/>
              <a:t>Fewer images → Higher loss</a:t>
            </a:r>
          </a:p>
        </p:txBody>
      </p:sp>
    </p:spTree>
    <p:extLst>
      <p:ext uri="{BB962C8B-B14F-4D97-AF65-F5344CB8AC3E}">
        <p14:creationId xmlns:p14="http://schemas.microsoft.com/office/powerpoint/2010/main" val="143470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AD81-9FF8-4069-A0B2-5DEC6157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Parameters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338A-A2DB-4C6C-9918-F5F4024F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91" y="1869897"/>
            <a:ext cx="5467701" cy="4351337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Focus on the Hamilton-Halton region of Lake Ontario</a:t>
            </a:r>
          </a:p>
          <a:p>
            <a:endParaRPr lang="en-US"/>
          </a:p>
          <a:p>
            <a:r>
              <a:rPr lang="en-US"/>
              <a:t>Our solution should:</a:t>
            </a:r>
          </a:p>
          <a:p>
            <a:pPr lvl="1"/>
            <a:r>
              <a:rPr lang="en-US"/>
              <a:t>Alert water treatment facilities when a bloom is detected</a:t>
            </a:r>
          </a:p>
          <a:p>
            <a:pPr lvl="1"/>
            <a:r>
              <a:rPr lang="en-US"/>
              <a:t>Have a minimal impact on environment</a:t>
            </a:r>
          </a:p>
          <a:p>
            <a:pPr lvl="1"/>
            <a:r>
              <a:rPr lang="en-US"/>
              <a:t>Small socio-cultural impact</a:t>
            </a:r>
          </a:p>
          <a:p>
            <a:pPr lvl="1"/>
            <a:r>
              <a:rPr lang="en-US"/>
              <a:t>Comply with local and Federal regulations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DF9FC05-D8B0-43E2-B402-29F76A0D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788" y="2195709"/>
            <a:ext cx="5036001" cy="26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07C8-D183-248F-DD0A-A9985834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921" y="328285"/>
            <a:ext cx="9692640" cy="1775266"/>
          </a:xfrm>
        </p:spPr>
        <p:txBody>
          <a:bodyPr/>
          <a:lstStyle/>
          <a:p>
            <a:r>
              <a:rPr lang="en-US" b="1">
                <a:cs typeface="Calibri Light"/>
              </a:rPr>
              <a:t>Number of Images</a:t>
            </a:r>
            <a:r>
              <a:rPr lang="en-US">
                <a:ea typeface="+mj-lt"/>
                <a:cs typeface="+mj-lt"/>
              </a:rPr>
              <a:t>  – Training vs Validation</a:t>
            </a:r>
            <a:r>
              <a:rPr lang="en-US" b="1">
                <a:ea typeface="+mj-lt"/>
                <a:cs typeface="+mj-lt"/>
              </a:rPr>
              <a:t> Accuracy</a:t>
            </a:r>
            <a:endParaRPr lang="en-US">
              <a:ea typeface="+mj-lt"/>
              <a:cs typeface="+mj-lt"/>
            </a:endParaRPr>
          </a:p>
          <a:p>
            <a:endParaRPr lang="en-US" b="1">
              <a:cs typeface="Calibr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EC890-9053-42CD-812C-7A72944FC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74" y="1978431"/>
            <a:ext cx="4083260" cy="3943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6113D-A4B5-40B9-B4D1-309B2FE8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63" y="1960143"/>
            <a:ext cx="4248368" cy="39499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063AF-A14B-4827-AC74-98A290FE01E1}"/>
              </a:ext>
            </a:extLst>
          </p:cNvPr>
          <p:cNvSpPr txBox="1"/>
          <p:nvPr/>
        </p:nvSpPr>
        <p:spPr>
          <a:xfrm>
            <a:off x="2306874" y="1575588"/>
            <a:ext cx="107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1F108-6372-486D-BE86-1553CBBE2B37}"/>
              </a:ext>
            </a:extLst>
          </p:cNvPr>
          <p:cNvSpPr txBox="1"/>
          <p:nvPr/>
        </p:nvSpPr>
        <p:spPr>
          <a:xfrm>
            <a:off x="6647816" y="1609099"/>
            <a:ext cx="27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/>
              <a:t>Decreased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4D427-F083-4E98-850F-9EB01F207D8F}"/>
              </a:ext>
            </a:extLst>
          </p:cNvPr>
          <p:cNvSpPr txBox="1"/>
          <p:nvPr/>
        </p:nvSpPr>
        <p:spPr>
          <a:xfrm>
            <a:off x="488762" y="6084556"/>
            <a:ext cx="989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b="1"/>
              <a:t>Fewer images → Lower accuracy</a:t>
            </a:r>
          </a:p>
        </p:txBody>
      </p:sp>
    </p:spTree>
    <p:extLst>
      <p:ext uri="{BB962C8B-B14F-4D97-AF65-F5344CB8AC3E}">
        <p14:creationId xmlns:p14="http://schemas.microsoft.com/office/powerpoint/2010/main" val="93055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595A-EF21-76FB-03BB-ED0665CB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55" y="158981"/>
            <a:ext cx="12772103" cy="1739663"/>
          </a:xfrm>
        </p:spPr>
        <p:txBody>
          <a:bodyPr>
            <a:normAutofit/>
          </a:bodyPr>
          <a:lstStyle/>
          <a:p>
            <a:r>
              <a:rPr lang="en-GB" b="1"/>
              <a:t>Image Resolution</a:t>
            </a:r>
            <a:r>
              <a:rPr lang="en-US">
                <a:ea typeface="+mj-lt"/>
                <a:cs typeface="+mj-lt"/>
              </a:rPr>
              <a:t> – Training vs Validation</a:t>
            </a:r>
            <a:r>
              <a:rPr lang="en-US" b="1">
                <a:ea typeface="+mj-lt"/>
                <a:cs typeface="+mj-lt"/>
              </a:rPr>
              <a:t> Loss</a:t>
            </a:r>
            <a:endParaRPr lang="en-GB">
              <a:ea typeface="+mj-lt"/>
              <a:cs typeface="+mj-lt"/>
            </a:endParaRPr>
          </a:p>
          <a:p>
            <a:endParaRPr lang="en-GB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0463A-307C-43A2-BD4D-3FC2FD890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78"/>
          <a:stretch/>
        </p:blipFill>
        <p:spPr>
          <a:xfrm>
            <a:off x="5833681" y="1274586"/>
            <a:ext cx="4569064" cy="4519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A3E33-E609-4444-A383-7BF21990B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51"/>
          <a:stretch/>
        </p:blipFill>
        <p:spPr>
          <a:xfrm>
            <a:off x="1050729" y="1333774"/>
            <a:ext cx="4375265" cy="439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5E396-30A8-4596-B874-AE9B9506C493}"/>
              </a:ext>
            </a:extLst>
          </p:cNvPr>
          <p:cNvSpPr txBox="1"/>
          <p:nvPr/>
        </p:nvSpPr>
        <p:spPr>
          <a:xfrm>
            <a:off x="2395365" y="5793988"/>
            <a:ext cx="107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BDA34-041C-475C-A463-A8C9013B9EA3}"/>
              </a:ext>
            </a:extLst>
          </p:cNvPr>
          <p:cNvSpPr txBox="1"/>
          <p:nvPr/>
        </p:nvSpPr>
        <p:spPr>
          <a:xfrm>
            <a:off x="6736307" y="5793988"/>
            <a:ext cx="27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/>
              <a:t>Increased Resolution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A9CEC-B20C-46B6-ABCA-806C12560910}"/>
              </a:ext>
            </a:extLst>
          </p:cNvPr>
          <p:cNvSpPr txBox="1"/>
          <p:nvPr/>
        </p:nvSpPr>
        <p:spPr>
          <a:xfrm>
            <a:off x="508642" y="6321567"/>
            <a:ext cx="989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b="1"/>
              <a:t>Higher Resolution → Lower loss</a:t>
            </a:r>
          </a:p>
        </p:txBody>
      </p:sp>
    </p:spTree>
    <p:extLst>
      <p:ext uri="{BB962C8B-B14F-4D97-AF65-F5344CB8AC3E}">
        <p14:creationId xmlns:p14="http://schemas.microsoft.com/office/powerpoint/2010/main" val="340164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595A-EF21-76FB-03BB-ED0665CB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888" y="240842"/>
            <a:ext cx="9692640" cy="1825233"/>
          </a:xfrm>
        </p:spPr>
        <p:txBody>
          <a:bodyPr/>
          <a:lstStyle/>
          <a:p>
            <a:r>
              <a:rPr lang="en-GB" b="1"/>
              <a:t>Image Resolution</a:t>
            </a:r>
            <a:r>
              <a:rPr lang="en-US">
                <a:ea typeface="+mj-lt"/>
                <a:cs typeface="+mj-lt"/>
              </a:rPr>
              <a:t> – Training vs Validation</a:t>
            </a:r>
            <a:r>
              <a:rPr lang="en-US" b="1">
                <a:ea typeface="+mj-lt"/>
                <a:cs typeface="+mj-lt"/>
              </a:rPr>
              <a:t> Accuracy</a:t>
            </a:r>
            <a:endParaRPr lang="en-GB">
              <a:ea typeface="+mj-lt"/>
              <a:cs typeface="+mj-lt"/>
            </a:endParaRPr>
          </a:p>
          <a:p>
            <a:endParaRPr lang="en-GB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E1769-E4A4-4536-B87C-63001F591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78"/>
          <a:stretch/>
        </p:blipFill>
        <p:spPr>
          <a:xfrm>
            <a:off x="5976690" y="1623680"/>
            <a:ext cx="4376121" cy="4328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D4BFE-13D1-42E6-A6A1-F657D96A4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51"/>
          <a:stretch/>
        </p:blipFill>
        <p:spPr>
          <a:xfrm>
            <a:off x="722767" y="1623680"/>
            <a:ext cx="4305503" cy="4328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B220E-FB3E-4A43-8CAB-7B05C7775382}"/>
              </a:ext>
            </a:extLst>
          </p:cNvPr>
          <p:cNvSpPr txBox="1"/>
          <p:nvPr/>
        </p:nvSpPr>
        <p:spPr>
          <a:xfrm>
            <a:off x="2219851" y="5952235"/>
            <a:ext cx="107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80216-BB9A-4F96-9044-FD6043568C68}"/>
              </a:ext>
            </a:extLst>
          </p:cNvPr>
          <p:cNvSpPr txBox="1"/>
          <p:nvPr/>
        </p:nvSpPr>
        <p:spPr>
          <a:xfrm>
            <a:off x="6989317" y="5952235"/>
            <a:ext cx="25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/>
              <a:t>Increased Resolution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F714A-6098-42F7-963E-10FE2EDEA3A6}"/>
              </a:ext>
            </a:extLst>
          </p:cNvPr>
          <p:cNvSpPr txBox="1"/>
          <p:nvPr/>
        </p:nvSpPr>
        <p:spPr>
          <a:xfrm>
            <a:off x="436803" y="6432492"/>
            <a:ext cx="989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b="1"/>
              <a:t>Higher Resolution → Higher accuracy</a:t>
            </a:r>
          </a:p>
        </p:txBody>
      </p:sp>
    </p:spTree>
    <p:extLst>
      <p:ext uri="{BB962C8B-B14F-4D97-AF65-F5344CB8AC3E}">
        <p14:creationId xmlns:p14="http://schemas.microsoft.com/office/powerpoint/2010/main" val="289076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6F68-DD45-3D0C-3269-D11593FE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0535"/>
            <a:ext cx="4954920" cy="1606948"/>
          </a:xfrm>
        </p:spPr>
        <p:txBody>
          <a:bodyPr>
            <a:normAutofit/>
          </a:bodyPr>
          <a:lstStyle/>
          <a:p>
            <a:r>
              <a:rPr lang="en-GB" b="1"/>
              <a:t>Final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0C139-0D6E-C26D-8BA9-E32C98D4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38374"/>
            <a:ext cx="4954920" cy="40465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>
                <a:latin typeface="Times New Roman"/>
                <a:ea typeface="SimSun"/>
                <a:cs typeface="Arial"/>
              </a:rPr>
              <a:t>Design 2 + Design 3</a:t>
            </a:r>
            <a:r>
              <a:rPr lang="en-US">
                <a:latin typeface="Times New Roman"/>
                <a:ea typeface="SimSun"/>
                <a:cs typeface="Arial"/>
              </a:rPr>
              <a:t> + …</a:t>
            </a:r>
            <a:r>
              <a:rPr lang="en-CA">
                <a:latin typeface="Times New Roman"/>
                <a:ea typeface="SimSun"/>
                <a:cs typeface="Arial"/>
              </a:rPr>
              <a:t> </a:t>
            </a:r>
          </a:p>
          <a:p>
            <a:pPr lvl="1"/>
            <a:r>
              <a:rPr lang="en-CA" spc="10">
                <a:latin typeface="Times New Roman"/>
                <a:ea typeface="SimSun"/>
                <a:cs typeface="Arial"/>
              </a:rPr>
              <a:t>Bright coloured drone</a:t>
            </a:r>
            <a:endParaRPr lang="en-CA">
              <a:latin typeface="Times New Roman"/>
              <a:ea typeface="SimSun"/>
              <a:cs typeface="Arial"/>
            </a:endParaRPr>
          </a:p>
          <a:p>
            <a:pPr lvl="1"/>
            <a:r>
              <a:rPr lang="en-CA" spc="10">
                <a:latin typeface="Times New Roman"/>
                <a:ea typeface="SimSun"/>
                <a:cs typeface="Arial"/>
              </a:rPr>
              <a:t>Blinking light</a:t>
            </a:r>
          </a:p>
          <a:p>
            <a:pPr lvl="1"/>
            <a:r>
              <a:rPr lang="en-CA" spc="10">
                <a:latin typeface="Times New Roman"/>
                <a:ea typeface="SimSun"/>
                <a:cs typeface="Arial"/>
              </a:rPr>
              <a:t>Silent propellers (sanding)</a:t>
            </a:r>
          </a:p>
          <a:p>
            <a:pPr lvl="1"/>
            <a:r>
              <a:rPr lang="en-CA" spc="10">
                <a:latin typeface="Times New Roman"/>
                <a:ea typeface="SimSun"/>
                <a:cs typeface="Arial"/>
              </a:rPr>
              <a:t>Brushless motors</a:t>
            </a:r>
          </a:p>
          <a:p>
            <a:pPr lvl="1"/>
            <a:r>
              <a:rPr lang="en-CA" spc="10">
                <a:latin typeface="Times New Roman"/>
                <a:ea typeface="SimSun"/>
                <a:cs typeface="Arial"/>
              </a:rPr>
              <a:t>Noise reduction shrouds around propellers</a:t>
            </a:r>
          </a:p>
          <a:p>
            <a:pPr lvl="1"/>
            <a:r>
              <a:rPr lang="en-CA" spc="10">
                <a:latin typeface="Times New Roman"/>
                <a:ea typeface="SimSun"/>
                <a:cs typeface="Arial"/>
              </a:rPr>
              <a:t>Compliant mesh cage</a:t>
            </a:r>
          </a:p>
          <a:p>
            <a:pPr lvl="1"/>
            <a:r>
              <a:rPr lang="en-CA">
                <a:effectLst/>
                <a:latin typeface="Times New Roman"/>
                <a:ea typeface="SimSun"/>
                <a:cs typeface="Arial"/>
              </a:rPr>
              <a:t>Survey</a:t>
            </a:r>
            <a:r>
              <a:rPr lang="en-US">
                <a:effectLst/>
                <a:latin typeface="Times New Roman"/>
                <a:ea typeface="SimSun"/>
                <a:cs typeface="Arial"/>
              </a:rPr>
              <a:t> of</a:t>
            </a:r>
            <a:r>
              <a:rPr lang="en-CA">
                <a:effectLst/>
                <a:latin typeface="Times New Roman"/>
                <a:ea typeface="SimSun"/>
                <a:cs typeface="Arial"/>
              </a:rPr>
              <a:t> </a:t>
            </a:r>
            <a:r>
              <a:rPr lang="en-US">
                <a:effectLst/>
                <a:latin typeface="Times New Roman"/>
                <a:ea typeface="SimSun"/>
                <a:cs typeface="Arial"/>
              </a:rPr>
              <a:t>communities in surrounding area</a:t>
            </a:r>
            <a:endParaRPr lang="en-CA" spc="10">
              <a:latin typeface="Times New Roman"/>
              <a:ea typeface="SimSun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30AF2-FBAA-4F33-B50C-BD6CD2F996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9" r="9347" b="2"/>
          <a:stretch/>
        </p:blipFill>
        <p:spPr>
          <a:xfrm>
            <a:off x="6746828" y="3509435"/>
            <a:ext cx="3973908" cy="2708486"/>
          </a:xfrm>
          <a:prstGeom prst="rect">
            <a:avLst/>
          </a:prstGeom>
        </p:spPr>
      </p:pic>
      <p:pic>
        <p:nvPicPr>
          <p:cNvPr id="10" name="Picture 9" descr="A picture containing turner, propeller, knife&#10;&#10;Description automatically generated">
            <a:extLst>
              <a:ext uri="{FF2B5EF4-FFF2-40B4-BE49-F238E27FC236}">
                <a16:creationId xmlns:a16="http://schemas.microsoft.com/office/drawing/2014/main" id="{0BBB61BB-8D46-45C3-871F-7E6FD459E6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72" y="470535"/>
            <a:ext cx="3977164" cy="22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2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E30F-90FD-4A28-A355-7371CE4B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AB2E3-B97E-4C53-A0BB-3C5D97C66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6634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[1]	“Project Module - Source Water Monitoring - ENGINEER 2PX3: Integrated Engineering Design Project 2.” https://avenue.cllmcmaster.ca/d2l/le/content/430517/viewContent/3560652/View?ou=430517 (accessed Feb. 05, 2022).</a:t>
            </a:r>
          </a:p>
          <a:p>
            <a:r>
              <a:rPr lang="en-US" dirty="0"/>
              <a:t>[2]	“Phantom 4 Pro V2.0 - Specifications - DJI.” https://www.dji.com/ca/phantom-4-pro-v2/specs (accessed Feb. 04, 2022).</a:t>
            </a:r>
          </a:p>
          <a:p>
            <a:r>
              <a:rPr lang="en-US" dirty="0"/>
              <a:t>[3]	“Ready for Take-Off? Integrating Drones into the Transport System”, Accessed: Mar. 12, 2022. [Online]. Available: www.itf-oecd.org</a:t>
            </a:r>
          </a:p>
          <a:p>
            <a:r>
              <a:rPr lang="en-US" dirty="0"/>
              <a:t>[4]	“Canadian Aviation Regulations (SOR/96-433).” https://tc.canada.ca/en/corporate-services/acts-regulations/list-regulations/canadian-aviation-regulations-sor-96-433 (accessed Mar. 12, 2022).</a:t>
            </a:r>
          </a:p>
          <a:p>
            <a:r>
              <a:rPr lang="en-US" dirty="0"/>
              <a:t>[5]	“Drones in Canada - Office of the Privacy Commissioner of Canada.” https://www.priv.gc.ca/en/opc-actions-and-decisions/research/explore-privacy-research/2013/drones_201303/ (accessed Mar. 12, 2022).</a:t>
            </a:r>
          </a:p>
          <a:p>
            <a:r>
              <a:rPr lang="en-US" dirty="0"/>
              <a:t>[6]	“Flying your drone safely and legally.” https://tc.canada.ca/en/aviation/drone-safety/learn-rules-you-fly-your-drone/flying-your-drone-safely-legally (accessed Mar. 12, 2022).</a:t>
            </a:r>
          </a:p>
        </p:txBody>
      </p:sp>
    </p:spTree>
    <p:extLst>
      <p:ext uri="{BB962C8B-B14F-4D97-AF65-F5344CB8AC3E}">
        <p14:creationId xmlns:p14="http://schemas.microsoft.com/office/powerpoint/2010/main" val="2089336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CFC63-A8F1-4318-A9EC-78F8715E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293" y="723331"/>
            <a:ext cx="8409414" cy="38759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b="1">
                <a:solidFill>
                  <a:schemeClr val="tx2"/>
                </a:solidFill>
              </a:rPr>
              <a:t>Questions?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83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AD81-9FF8-4069-A0B2-5DEC6157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338A-A2DB-4C6C-9918-F5F4024FD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/>
              <a:t>Stakeholders relate to constraints and parameters of our solution</a:t>
            </a:r>
          </a:p>
          <a:p>
            <a:endParaRPr lang="en-CA"/>
          </a:p>
          <a:p>
            <a:pPr marL="0" indent="0">
              <a:buNone/>
            </a:pPr>
            <a:r>
              <a:rPr lang="en-CA"/>
              <a:t>Primary:</a:t>
            </a:r>
          </a:p>
          <a:p>
            <a:pPr lvl="1"/>
            <a:r>
              <a:rPr lang="en-CA"/>
              <a:t>Water treatment plants </a:t>
            </a:r>
            <a:r>
              <a:rPr lang="en-CA">
                <a:sym typeface="Wingdings" panose="05000000000000000000" pitchFamily="2" charset="2"/>
              </a:rPr>
              <a:t></a:t>
            </a:r>
            <a:r>
              <a:rPr lang="en-CA"/>
              <a:t> performance constraints</a:t>
            </a:r>
          </a:p>
          <a:p>
            <a:pPr lvl="1"/>
            <a:r>
              <a:rPr lang="en-CA"/>
              <a:t>Wildlife and environmental activists </a:t>
            </a:r>
            <a:r>
              <a:rPr lang="en-CA">
                <a:sym typeface="Wingdings" panose="05000000000000000000" pitchFamily="2" charset="2"/>
              </a:rPr>
              <a:t></a:t>
            </a:r>
            <a:r>
              <a:rPr lang="en-CA"/>
              <a:t> environmental constraints</a:t>
            </a:r>
          </a:p>
          <a:p>
            <a:pPr lvl="1"/>
            <a:r>
              <a:rPr lang="en-CA"/>
              <a:t>Nearby citizens </a:t>
            </a:r>
            <a:r>
              <a:rPr lang="en-CA">
                <a:sym typeface="Wingdings" panose="05000000000000000000" pitchFamily="2" charset="2"/>
              </a:rPr>
              <a:t></a:t>
            </a:r>
            <a:r>
              <a:rPr lang="en-CA"/>
              <a:t> socio-cultural and performance constraints</a:t>
            </a:r>
          </a:p>
          <a:p>
            <a:pPr marL="0" indent="0">
              <a:buNone/>
            </a:pPr>
            <a:r>
              <a:rPr lang="en-CA"/>
              <a:t>Secondary:</a:t>
            </a:r>
          </a:p>
          <a:p>
            <a:pPr lvl="1"/>
            <a:r>
              <a:rPr lang="en-CA"/>
              <a:t>Tourism Industry</a:t>
            </a:r>
          </a:p>
          <a:p>
            <a:pPr lvl="1"/>
            <a:r>
              <a:rPr lang="en-CA"/>
              <a:t>Fishing Industry</a:t>
            </a:r>
          </a:p>
          <a:p>
            <a:pPr lvl="1"/>
            <a:r>
              <a:rPr lang="en-CA"/>
              <a:t>Drone Manufacturers</a:t>
            </a:r>
          </a:p>
          <a:p>
            <a:pPr lvl="1"/>
            <a:r>
              <a:rPr lang="en-CA"/>
              <a:t>Media Corporations</a:t>
            </a:r>
          </a:p>
          <a:p>
            <a:endParaRPr lang="en-CA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3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2715-5A0B-4C3A-9400-CA26DE77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290" y="640079"/>
            <a:ext cx="5997678" cy="1363345"/>
          </a:xfrm>
        </p:spPr>
        <p:txBody>
          <a:bodyPr>
            <a:normAutofit/>
          </a:bodyPr>
          <a:lstStyle/>
          <a:p>
            <a:r>
              <a:rPr lang="en-US"/>
              <a:t>Our solution</a:t>
            </a:r>
            <a:endParaRPr lang="en-CA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A14689A-6806-4875-A0A8-A5B341B57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5" b="97148" l="2923" r="96660">
                        <a14:foregroundMark x1="418" y1="1510" x2="3549" y2="20134"/>
                        <a14:foregroundMark x1="3549" y1="20134" x2="64267" y2="27882"/>
                        <a14:foregroundMark x1="82977" y1="27782" x2="91441" y2="24161"/>
                        <a14:foregroundMark x1="91441" y1="24161" x2="94154" y2="7215"/>
                        <a14:foregroundMark x1="8142" y1="25000" x2="2296" y2="14094"/>
                        <a14:foregroundMark x1="2296" y1="14094" x2="17328" y2="4698"/>
                        <a14:foregroundMark x1="17328" y1="4698" x2="46138" y2="2517"/>
                        <a14:foregroundMark x1="46138" y1="2517" x2="60125" y2="4698"/>
                        <a14:foregroundMark x1="60125" y1="4698" x2="77453" y2="3523"/>
                        <a14:foregroundMark x1="77453" y1="3523" x2="89770" y2="4195"/>
                        <a14:foregroundMark x1="89770" y1="4195" x2="95198" y2="14430"/>
                        <a14:foregroundMark x1="95198" y1="14430" x2="94990" y2="15268"/>
                        <a14:foregroundMark x1="54697" y1="15940" x2="54697" y2="15940"/>
                        <a14:foregroundMark x1="68685" y1="17282" x2="30898" y2="14933"/>
                        <a14:foregroundMark x1="96868" y1="13591" x2="47808" y2="13255"/>
                        <a14:foregroundMark x1="47808" y1="13255" x2="47808" y2="13255"/>
                        <a14:foregroundMark x1="97077" y1="3356" x2="7933" y2="5537"/>
                        <a14:foregroundMark x1="4593" y1="3020" x2="4593" y2="26678"/>
                        <a14:foregroundMark x1="63883" y1="27685" x2="77244" y2="27852"/>
                        <a14:foregroundMark x1="77244" y1="27852" x2="84134" y2="27685"/>
                        <a14:foregroundMark x1="49269" y1="28859" x2="49896" y2="39094"/>
                        <a14:foregroundMark x1="50313" y1="28188" x2="50104" y2="37752"/>
                        <a14:foregroundMark x1="2923" y1="38926" x2="48225" y2="40436"/>
                        <a14:foregroundMark x1="48225" y1="40436" x2="75783" y2="39597"/>
                        <a14:foregroundMark x1="75783" y1="39597" x2="95407" y2="40268"/>
                        <a14:foregroundMark x1="95407" y1="40268" x2="94363" y2="53691"/>
                        <a14:foregroundMark x1="94363" y1="53691" x2="85386" y2="61242"/>
                        <a14:foregroundMark x1="85386" y1="61242" x2="8559" y2="61242"/>
                        <a14:foregroundMark x1="73695" y1="53020" x2="79332" y2="51342"/>
                        <a14:foregroundMark x1="49478" y1="64765" x2="50522" y2="72819"/>
                        <a14:foregroundMark x1="50104" y1="63591" x2="49478" y2="73826"/>
                        <a14:foregroundMark x1="50522" y1="64430" x2="50731" y2="71812"/>
                        <a14:foregroundMark x1="2296" y1="73826" x2="52192" y2="76007"/>
                        <a14:foregroundMark x1="52192" y1="76007" x2="85177" y2="75336"/>
                        <a14:foregroundMark x1="85177" y1="75336" x2="94990" y2="86074"/>
                        <a14:foregroundMark x1="94990" y1="86074" x2="94363" y2="96477"/>
                        <a14:foregroundMark x1="94363" y1="96477" x2="12317" y2="96477"/>
                        <a14:foregroundMark x1="12317" y1="96477" x2="12526" y2="97148"/>
                        <a14:foregroundMark x1="9395" y1="84228" x2="16493" y2="85570"/>
                        <a14:backgroundMark x1="56429" y1="32699" x2="90397" y2="33389"/>
                        <a14:backgroundMark x1="7724" y1="31711" x2="43267" y2="32432"/>
                        <a14:backgroundMark x1="90397" y1="33389" x2="97704" y2="33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999" y="933598"/>
            <a:ext cx="4019312" cy="50010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FA8E-6261-4861-A2AA-23F90D8B4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90" y="2325158"/>
            <a:ext cx="6015571" cy="3854979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Use a drone to aerially monitor the lake and capture pictures</a:t>
            </a:r>
          </a:p>
          <a:p>
            <a:endParaRPr lang="en-US"/>
          </a:p>
          <a:p>
            <a:r>
              <a:rPr lang="en-US"/>
              <a:t>Pictures go through multiple algorithms to detect algal blooms</a:t>
            </a:r>
          </a:p>
          <a:p>
            <a:endParaRPr lang="en-US"/>
          </a:p>
          <a:p>
            <a:r>
              <a:rPr lang="en-CA"/>
              <a:t>If there is a detection, alert water treatment facilities who send out a professional</a:t>
            </a:r>
          </a:p>
        </p:txBody>
      </p:sp>
    </p:spTree>
    <p:extLst>
      <p:ext uri="{BB962C8B-B14F-4D97-AF65-F5344CB8AC3E}">
        <p14:creationId xmlns:p14="http://schemas.microsoft.com/office/powerpoint/2010/main" val="309721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434114-095D-40B8-AAC3-370532066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1293" y="723331"/>
            <a:ext cx="8409414" cy="3875965"/>
          </a:xfrm>
          <a:noFill/>
        </p:spPr>
        <p:txBody>
          <a:bodyPr anchor="ctr">
            <a:normAutofit/>
          </a:bodyPr>
          <a:lstStyle/>
          <a:p>
            <a:r>
              <a:rPr lang="en-CA" sz="6000" b="1">
                <a:solidFill>
                  <a:schemeClr val="tx2"/>
                </a:solidFill>
              </a:rPr>
              <a:t>PERSEID Framework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6759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7DC9-4E95-4DAC-BCF6-A0E805EC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Performance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AB34-8843-47BF-9E1D-522DC093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CA"/>
          </a:p>
          <a:p>
            <a:r>
              <a:rPr lang="en-CA"/>
              <a:t>Acquires large number of high resolution images</a:t>
            </a:r>
          </a:p>
          <a:p>
            <a:r>
              <a:rPr lang="en-CA"/>
              <a:t>Rechargeable battery and accessible charging station</a:t>
            </a:r>
          </a:p>
          <a:p>
            <a:r>
              <a:rPr lang="en-CA"/>
              <a:t>Low battery consumption</a:t>
            </a:r>
          </a:p>
          <a:p>
            <a:r>
              <a:rPr lang="en-CA"/>
              <a:t>Withstand severe weather conditions</a:t>
            </a:r>
          </a:p>
          <a:p>
            <a:r>
              <a:rPr lang="en-CA"/>
              <a:t>Need to avoid false negatives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606B4-9647-47CC-2BDF-B3039D15B3F3}"/>
              </a:ext>
            </a:extLst>
          </p:cNvPr>
          <p:cNvSpPr txBox="1"/>
          <p:nvPr/>
        </p:nvSpPr>
        <p:spPr>
          <a:xfrm>
            <a:off x="4499548" y="4849318"/>
            <a:ext cx="5728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en-US"/>
            </a:br>
            <a:r>
              <a:rPr lang="en-GB">
                <a:ea typeface="+mn-lt"/>
                <a:cs typeface="+mn-lt"/>
              </a:rPr>
              <a:t>Selected FN = 5% = 0.05</a:t>
            </a:r>
          </a:p>
          <a:p>
            <a:endParaRPr lang="en-GB">
              <a:ea typeface="+mn-lt"/>
              <a:cs typeface="+mn-lt"/>
            </a:endParaRPr>
          </a:p>
        </p:txBody>
      </p:sp>
      <p:pic>
        <p:nvPicPr>
          <p:cNvPr id="5" name="Picture 4" descr="F P space equals fraction numerator 1 minus 2 times F N space over denominator 4 times F N plus 2 end fraction" title="{&quot;mathml&quot;:&quot;&lt;math style=\&quot;font-family:Times New Roman;font-size:16px;\&quot; xmlns=\&quot;http://www.w3.org/1998/Math/MathML\&quot;&gt;&lt;mstyle mathsize=\&quot;16px\&quot;&gt;&lt;mi&gt;F&lt;/mi&gt;&lt;mi&gt;P&lt;/mi&gt;&lt;mo&gt;&amp;#xA0;&lt;/mo&gt;&lt;mo&gt;=&lt;/mo&gt;&lt;mfrac&gt;&lt;mrow&gt;&lt;mn&gt;1&lt;/mn&gt;&lt;mo&gt;-&lt;/mo&gt;&lt;mn&gt;2&lt;/mn&gt;&lt;mo&gt;&amp;#xB7;&lt;/mo&gt;&lt;mi&gt;F&lt;/mi&gt;&lt;mi&gt;N&lt;/mi&gt;&lt;mo&gt;&amp;#xA0;&lt;/mo&gt;&lt;/mrow&gt;&lt;mrow&gt;&lt;mn&gt;4&lt;/mn&gt;&lt;mo&gt;&amp;#xB7;&lt;/mo&gt;&lt;mi&gt;F&lt;/mi&gt;&lt;mi&gt;N&lt;/mi&gt;&lt;mo&gt;+&lt;/mo&gt;&lt;mn&gt;2&lt;/mn&gt;&lt;/mrow&gt;&lt;/mfrac&gt;&lt;/mstyle&gt;&lt;/math&gt;&quot;}">
            <a:extLst>
              <a:ext uri="{FF2B5EF4-FFF2-40B4-BE49-F238E27FC236}">
                <a16:creationId xmlns:a16="http://schemas.microsoft.com/office/drawing/2014/main" id="{8C6C8C81-4024-4234-8430-0E12C9BA87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16" y="4441829"/>
            <a:ext cx="1738556" cy="5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216-C96C-4019-B515-563B8BB5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Environmental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356C8-6905-40CF-A3F8-FD220588E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  <a:p>
            <a:r>
              <a:rPr lang="en-CA"/>
              <a:t>Noise Pollution</a:t>
            </a:r>
          </a:p>
          <a:p>
            <a:r>
              <a:rPr lang="en-CA">
                <a:latin typeface="Century Schoolbook (Body)"/>
              </a:rPr>
              <a:t>Speed limit set when flying over environmentally sensitive areas</a:t>
            </a:r>
          </a:p>
          <a:p>
            <a:r>
              <a:rPr lang="en-CA"/>
              <a:t>Protects safety of wildlife in instance of collision</a:t>
            </a:r>
            <a:endParaRPr lang="en-CA">
              <a:latin typeface="Century Schoolbook (Body)"/>
            </a:endParaRPr>
          </a:p>
          <a:p>
            <a:r>
              <a:rPr lang="en-CA"/>
              <a:t>Avoids flying and gliding animals</a:t>
            </a:r>
          </a:p>
        </p:txBody>
      </p:sp>
    </p:spTree>
    <p:extLst>
      <p:ext uri="{BB962C8B-B14F-4D97-AF65-F5344CB8AC3E}">
        <p14:creationId xmlns:p14="http://schemas.microsoft.com/office/powerpoint/2010/main" val="6214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1692-D43E-487F-97E8-F440BA92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Regulatory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78EDE-CE4A-4FC7-8B84-6A73D698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>
              <a:latin typeface="Century Schoolbook (Body)"/>
            </a:endParaRPr>
          </a:p>
          <a:p>
            <a:r>
              <a:rPr lang="en-CA">
                <a:latin typeface="Century Schoolbook (Body)"/>
              </a:rPr>
              <a:t>Fly within the height limit </a:t>
            </a:r>
          </a:p>
          <a:p>
            <a:r>
              <a:rPr lang="en-CA">
                <a:latin typeface="Century Schoolbook (Body)"/>
              </a:rPr>
              <a:t>Must not break any privacy law</a:t>
            </a:r>
            <a:endParaRPr lang="en-US" i="0">
              <a:effectLst/>
              <a:latin typeface="Century Schoolbook (Body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Century Schoolbook (Body)"/>
              </a:rPr>
              <a:t>A</a:t>
            </a:r>
            <a:r>
              <a:rPr lang="en-US" i="0">
                <a:effectLst/>
                <a:latin typeface="Century Schoolbook (Body)"/>
              </a:rPr>
              <a:t>way from emergency operations and advertised events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Century Schoolbook (Body)"/>
              </a:rPr>
              <a:t>Away from airports and heliports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Century Schoolbook (Body)"/>
              </a:rPr>
              <a:t>F</a:t>
            </a:r>
            <a:r>
              <a:rPr lang="en-US" i="0">
                <a:effectLst/>
                <a:latin typeface="Century Schoolbook (Body)"/>
              </a:rPr>
              <a:t>ar away from other aircraft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Century Schoolbook (Body)"/>
              </a:rPr>
              <a:t>Survey the area</a:t>
            </a:r>
            <a:r>
              <a:rPr lang="en-US" i="0">
                <a:effectLst/>
                <a:latin typeface="Century Schoolbook (Body)"/>
              </a:rPr>
              <a:t> where drone will be flown</a:t>
            </a:r>
          </a:p>
        </p:txBody>
      </p:sp>
    </p:spTree>
    <p:extLst>
      <p:ext uri="{BB962C8B-B14F-4D97-AF65-F5344CB8AC3E}">
        <p14:creationId xmlns:p14="http://schemas.microsoft.com/office/powerpoint/2010/main" val="33508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C5E1717898ED4590C25CECB6DD2E74" ma:contentTypeVersion="8" ma:contentTypeDescription="Create a new document." ma:contentTypeScope="" ma:versionID="f018196107cdef9582591d747793156e">
  <xsd:schema xmlns:xsd="http://www.w3.org/2001/XMLSchema" xmlns:xs="http://www.w3.org/2001/XMLSchema" xmlns:p="http://schemas.microsoft.com/office/2006/metadata/properties" xmlns:ns2="b71ebfcb-08fd-4ae6-8ba7-3632febe87df" targetNamespace="http://schemas.microsoft.com/office/2006/metadata/properties" ma:root="true" ma:fieldsID="51350ae5488ea144d3b96ae94cfc9a83" ns2:_="">
    <xsd:import namespace="b71ebfcb-08fd-4ae6-8ba7-3632febe87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1ebfcb-08fd-4ae6-8ba7-3632febe87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AF0E2C-1667-482F-931E-59AC281C69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8177DA-7B41-4892-974F-1911EE0D80EE}">
  <ds:schemaRefs>
    <ds:schemaRef ds:uri="b71ebfcb-08fd-4ae6-8ba7-3632febe87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DAAF085-793B-4CC7-B77C-0B0FEF198DC6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1180</Words>
  <Application>Microsoft Office PowerPoint</Application>
  <PresentationFormat>Widescreen</PresentationFormat>
  <Paragraphs>185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Century Schoolbook</vt:lpstr>
      <vt:lpstr>Century Schoolbook (Body)</vt:lpstr>
      <vt:lpstr>Times New Roman</vt:lpstr>
      <vt:lpstr>Wingdings 2</vt:lpstr>
      <vt:lpstr>View</vt:lpstr>
      <vt:lpstr>SOURCE WATER MONITORING</vt:lpstr>
      <vt:lpstr>Introduction</vt:lpstr>
      <vt:lpstr>Solution Parameters</vt:lpstr>
      <vt:lpstr>Stakeholders</vt:lpstr>
      <vt:lpstr>Our solution</vt:lpstr>
      <vt:lpstr>PERSEID Framework</vt:lpstr>
      <vt:lpstr>Performance Constraints</vt:lpstr>
      <vt:lpstr>Environmental Constraints</vt:lpstr>
      <vt:lpstr>Regulatory Constraints</vt:lpstr>
      <vt:lpstr>Socio-Cultural Constraints</vt:lpstr>
      <vt:lpstr>Conflicting Points raised by PERSEID</vt:lpstr>
      <vt:lpstr>Conflicting Design Choices (Drone)</vt:lpstr>
      <vt:lpstr>Conflicting Design Choices (Operations and Algorithm)</vt:lpstr>
      <vt:lpstr>Design Choices and Decisions</vt:lpstr>
      <vt:lpstr>Design 1 </vt:lpstr>
      <vt:lpstr>Design 2 </vt:lpstr>
      <vt:lpstr>Design 3 </vt:lpstr>
      <vt:lpstr>Technical Decision Matrix </vt:lpstr>
      <vt:lpstr>Environmental Performance </vt:lpstr>
      <vt:lpstr>Socio-Cultural Performance </vt:lpstr>
      <vt:lpstr>Regulatory Performance </vt:lpstr>
      <vt:lpstr>Overall Performance </vt:lpstr>
      <vt:lpstr>Model Validation</vt:lpstr>
      <vt:lpstr>Inputs</vt:lpstr>
      <vt:lpstr>Quality Checks</vt:lpstr>
      <vt:lpstr>Results</vt:lpstr>
      <vt:lpstr>Number of Iterations – Training vs Validation Loss</vt:lpstr>
      <vt:lpstr>Number of Iterations – Training vs Validation Accuracy</vt:lpstr>
      <vt:lpstr>Number of Images  – Training vs Validation Loss </vt:lpstr>
      <vt:lpstr>Number of Images  – Training vs Validation Accuracy </vt:lpstr>
      <vt:lpstr>Image Resolution – Training vs Validation Loss </vt:lpstr>
      <vt:lpstr>Image Resolution – Training vs Validation Accuracy </vt:lpstr>
      <vt:lpstr>Final Design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Zaidi</dc:creator>
  <cp:lastModifiedBy>Syed Ali Zaidi</cp:lastModifiedBy>
  <cp:revision>1</cp:revision>
  <dcterms:created xsi:type="dcterms:W3CDTF">2022-03-25T13:31:28Z</dcterms:created>
  <dcterms:modified xsi:type="dcterms:W3CDTF">2022-04-01T13:53:52Z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0x0101005FC5E1717898ED4590C25CECB6DD2E74</vt:lpwstr>
  </property>
</Properties>
</file>